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68" r:id="rId5"/>
    <p:sldId id="276" r:id="rId6"/>
    <p:sldId id="260" r:id="rId7"/>
    <p:sldId id="261" r:id="rId8"/>
    <p:sldId id="267" r:id="rId9"/>
    <p:sldId id="272" r:id="rId10"/>
    <p:sldId id="273" r:id="rId11"/>
    <p:sldId id="263" r:id="rId12"/>
    <p:sldId id="269" r:id="rId13"/>
    <p:sldId id="264" r:id="rId14"/>
    <p:sldId id="270" r:id="rId15"/>
    <p:sldId id="265" r:id="rId16"/>
    <p:sldId id="271" r:id="rId17"/>
    <p:sldId id="275" r:id="rId18"/>
    <p:sldId id="266" r:id="rId19"/>
    <p:sldId id="274" r:id="rId20"/>
    <p:sldId id="262" r:id="rId21"/>
    <p:sldId id="259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602" userDrawn="1">
          <p15:clr>
            <a:srgbClr val="A4A3A4"/>
          </p15:clr>
        </p15:guide>
        <p15:guide id="2" pos="2835" userDrawn="1">
          <p15:clr>
            <a:srgbClr val="A4A3A4"/>
          </p15:clr>
        </p15:guide>
        <p15:guide id="3">
          <p15:clr>
            <a:srgbClr val="A4A3A4"/>
          </p15:clr>
        </p15:guide>
        <p15:guide id="4" orient="horz" pos="1661" userDrawn="1">
          <p15:clr>
            <a:srgbClr val="A4A3A4"/>
          </p15:clr>
        </p15:guide>
        <p15:guide id="5" orient="horz" pos="950" userDrawn="1">
          <p15:clr>
            <a:srgbClr val="A4A3A4"/>
          </p15:clr>
        </p15:guide>
        <p15:guide id="6" orient="horz" pos="2069" userDrawn="1">
          <p15:clr>
            <a:srgbClr val="A4A3A4"/>
          </p15:clr>
        </p15:guide>
        <p15:guide id="7" pos="629" userDrawn="1">
          <p15:clr>
            <a:srgbClr val="A4A3A4"/>
          </p15:clr>
        </p15:guide>
        <p15:guide id="8" pos="36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324" autoAdjust="0"/>
  </p:normalViewPr>
  <p:slideViewPr>
    <p:cSldViewPr showGuides="1">
      <p:cViewPr varScale="1">
        <p:scale>
          <a:sx n="158" d="100"/>
          <a:sy n="158" d="100"/>
        </p:scale>
        <p:origin x="1116" y="114"/>
      </p:cViewPr>
      <p:guideLst>
        <p:guide orient="horz" pos="2602"/>
        <p:guide pos="2835"/>
        <p:guide/>
        <p:guide orient="horz" pos="1661"/>
        <p:guide orient="horz" pos="950"/>
        <p:guide orient="horz" pos="2069"/>
        <p:guide pos="629"/>
        <p:guide pos="36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028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06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083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4325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5628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907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7411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27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690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1541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940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48E0F-23A4-4956-918E-6184FEBA144A}" type="datetimeFigureOut">
              <a:rPr lang="de-DE" smtClean="0"/>
              <a:t>07.09.2016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D4D50A-62F3-491C-94E7-8DFABB104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9600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16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993571" y="6093296"/>
            <a:ext cx="1299105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2D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Projection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555187" y="6093296"/>
            <a:ext cx="1626104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Nearest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Neigbors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375485" y="6093296"/>
            <a:ext cx="953793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Similarity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501009" y="4266879"/>
            <a:ext cx="1823496" cy="1703831"/>
            <a:chOff x="153313" y="4541373"/>
            <a:chExt cx="1823496" cy="1703831"/>
          </a:xfrm>
        </p:grpSpPr>
        <p:pic>
          <p:nvPicPr>
            <p:cNvPr id="8" name="Picture 21"/>
            <p:cNvPicPr>
              <a:picLocks noChangeAspect="1" noChangeArrowheads="1"/>
            </p:cNvPicPr>
            <p:nvPr/>
          </p:nvPicPr>
          <p:blipFill>
            <a:blip r:embed="rId2" cstate="print"/>
            <a:srcRect l="27163" t="16617" r="30313" b="14714"/>
            <a:stretch>
              <a:fillRect/>
            </a:stretch>
          </p:blipFill>
          <p:spPr bwMode="auto">
            <a:xfrm>
              <a:off x="153313" y="4541373"/>
              <a:ext cx="873160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684" y="4815568"/>
              <a:ext cx="890976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9870" y="5089763"/>
              <a:ext cx="882333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93412" y="5363959"/>
              <a:ext cx="883397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5" name="Gruppieren 44"/>
          <p:cNvGrpSpPr/>
          <p:nvPr/>
        </p:nvGrpSpPr>
        <p:grpSpPr>
          <a:xfrm>
            <a:off x="5195329" y="4266879"/>
            <a:ext cx="1762490" cy="1762490"/>
            <a:chOff x="5357641" y="4541373"/>
            <a:chExt cx="1762490" cy="1762490"/>
          </a:xfrm>
        </p:grpSpPr>
        <p:sp>
          <p:nvSpPr>
            <p:cNvPr id="46" name="Rechteck 45"/>
            <p:cNvSpPr/>
            <p:nvPr/>
          </p:nvSpPr>
          <p:spPr bwMode="auto">
            <a:xfrm>
              <a:off x="5357641" y="4541373"/>
              <a:ext cx="1762490" cy="176249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5827495" y="4776397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Ellipse 47"/>
            <p:cNvSpPr/>
            <p:nvPr/>
          </p:nvSpPr>
          <p:spPr bwMode="auto">
            <a:xfrm>
              <a:off x="5951849" y="490075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Ellipse 48"/>
            <p:cNvSpPr/>
            <p:nvPr/>
          </p:nvSpPr>
          <p:spPr bwMode="auto">
            <a:xfrm>
              <a:off x="5858584" y="4986552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709983" y="4893910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886251" y="47176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5945008" y="4835154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5768739" y="47176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Ellipse 53"/>
            <p:cNvSpPr/>
            <p:nvPr/>
          </p:nvSpPr>
          <p:spPr bwMode="auto">
            <a:xfrm>
              <a:off x="5768739" y="5598984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Ellipse 54"/>
            <p:cNvSpPr/>
            <p:nvPr/>
          </p:nvSpPr>
          <p:spPr bwMode="auto">
            <a:xfrm>
              <a:off x="5827495" y="56577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5709983" y="5716497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5768739" y="5775253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" name="Ellipse 57"/>
            <p:cNvSpPr/>
            <p:nvPr/>
          </p:nvSpPr>
          <p:spPr bwMode="auto">
            <a:xfrm>
              <a:off x="5893092" y="5899606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9" name="Gruppieren 90"/>
            <p:cNvGrpSpPr/>
            <p:nvPr/>
          </p:nvGrpSpPr>
          <p:grpSpPr>
            <a:xfrm>
              <a:off x="6591326" y="5246447"/>
              <a:ext cx="226414" cy="176269"/>
              <a:chOff x="19846985" y="5852319"/>
              <a:chExt cx="277479" cy="216024"/>
            </a:xfrm>
          </p:grpSpPr>
          <p:sp>
            <p:nvSpPr>
              <p:cNvPr id="90" name="Ellipse 89"/>
              <p:cNvSpPr/>
              <p:nvPr/>
            </p:nvSpPr>
            <p:spPr bwMode="auto">
              <a:xfrm>
                <a:off x="19918993" y="5852319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91" name="Ellipse 90"/>
              <p:cNvSpPr/>
              <p:nvPr/>
            </p:nvSpPr>
            <p:spPr bwMode="auto">
              <a:xfrm>
                <a:off x="19846985" y="5924327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92" name="Ellipse 91"/>
              <p:cNvSpPr/>
              <p:nvPr/>
            </p:nvSpPr>
            <p:spPr bwMode="auto">
              <a:xfrm>
                <a:off x="20052456" y="5996335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60" name="Ellipse 59"/>
            <p:cNvSpPr/>
            <p:nvPr/>
          </p:nvSpPr>
          <p:spPr bwMode="auto">
            <a:xfrm>
              <a:off x="5818884" y="4893910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>
              <a:off x="6347690" y="536395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6523959" y="5481472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6465203" y="5422716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4" name="Ellipse 63"/>
            <p:cNvSpPr/>
            <p:nvPr/>
          </p:nvSpPr>
          <p:spPr bwMode="auto">
            <a:xfrm>
              <a:off x="5642616" y="5011422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Ellipse 64"/>
            <p:cNvSpPr/>
            <p:nvPr/>
          </p:nvSpPr>
          <p:spPr bwMode="auto">
            <a:xfrm>
              <a:off x="5863027" y="491463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5818884" y="5070178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5818884" y="589276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5877640" y="57164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9" name="Ellipse 68"/>
            <p:cNvSpPr/>
            <p:nvPr/>
          </p:nvSpPr>
          <p:spPr bwMode="auto">
            <a:xfrm>
              <a:off x="5760128" y="57164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5583859" y="589276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1" name="Ellipse 70"/>
            <p:cNvSpPr/>
            <p:nvPr/>
          </p:nvSpPr>
          <p:spPr bwMode="auto">
            <a:xfrm>
              <a:off x="5701372" y="5598984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2" name="Ellipse 71"/>
            <p:cNvSpPr/>
            <p:nvPr/>
          </p:nvSpPr>
          <p:spPr bwMode="auto">
            <a:xfrm>
              <a:off x="5995153" y="47763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3" name="Ellipse 72"/>
            <p:cNvSpPr/>
            <p:nvPr/>
          </p:nvSpPr>
          <p:spPr bwMode="auto">
            <a:xfrm>
              <a:off x="5642616" y="460012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4" name="Ellipse 73"/>
            <p:cNvSpPr/>
            <p:nvPr/>
          </p:nvSpPr>
          <p:spPr bwMode="auto">
            <a:xfrm>
              <a:off x="5818884" y="460012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75" name="Gerade Verbindung 74"/>
            <p:cNvCxnSpPr>
              <a:stCxn id="73" idx="5"/>
              <a:endCxn id="53" idx="1"/>
            </p:cNvCxnSpPr>
            <p:nvPr/>
          </p:nvCxnSpPr>
          <p:spPr bwMode="auto">
            <a:xfrm>
              <a:off x="5692768" y="4650281"/>
              <a:ext cx="84576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Gerade Verbindung 75"/>
            <p:cNvCxnSpPr>
              <a:stCxn id="74" idx="4"/>
              <a:endCxn id="51" idx="1"/>
            </p:cNvCxnSpPr>
            <p:nvPr/>
          </p:nvCxnSpPr>
          <p:spPr bwMode="auto">
            <a:xfrm>
              <a:off x="5848262" y="4658885"/>
              <a:ext cx="46593" cy="67361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Gerade Verbindung 76"/>
            <p:cNvCxnSpPr>
              <a:stCxn id="72" idx="3"/>
              <a:endCxn id="52" idx="7"/>
            </p:cNvCxnSpPr>
            <p:nvPr/>
          </p:nvCxnSpPr>
          <p:spPr bwMode="auto">
            <a:xfrm flipH="1">
              <a:off x="5995159" y="4826549"/>
              <a:ext cx="8598" cy="17209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Gerade Verbindung 77"/>
            <p:cNvCxnSpPr>
              <a:stCxn id="47" idx="4"/>
              <a:endCxn id="60" idx="0"/>
            </p:cNvCxnSpPr>
            <p:nvPr/>
          </p:nvCxnSpPr>
          <p:spPr bwMode="auto">
            <a:xfrm flipH="1">
              <a:off x="5848262" y="4835154"/>
              <a:ext cx="8611" cy="58756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Gerade Verbindung 78"/>
            <p:cNvCxnSpPr>
              <a:stCxn id="50" idx="3"/>
              <a:endCxn id="64" idx="7"/>
            </p:cNvCxnSpPr>
            <p:nvPr/>
          </p:nvCxnSpPr>
          <p:spPr bwMode="auto">
            <a:xfrm flipH="1">
              <a:off x="5692768" y="4944062"/>
              <a:ext cx="25820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Gerade Verbindung 79"/>
            <p:cNvCxnSpPr>
              <a:stCxn id="49" idx="3"/>
            </p:cNvCxnSpPr>
            <p:nvPr/>
          </p:nvCxnSpPr>
          <p:spPr bwMode="auto">
            <a:xfrm flipH="1">
              <a:off x="5852665" y="5036703"/>
              <a:ext cx="14523" cy="3347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Gerade Verbindung 80"/>
            <p:cNvCxnSpPr>
              <a:stCxn id="48" idx="2"/>
              <a:endCxn id="65" idx="6"/>
            </p:cNvCxnSpPr>
            <p:nvPr/>
          </p:nvCxnSpPr>
          <p:spPr bwMode="auto">
            <a:xfrm flipH="1">
              <a:off x="5921784" y="4930129"/>
              <a:ext cx="30065" cy="1388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Gerade Verbindung 81"/>
            <p:cNvCxnSpPr>
              <a:stCxn id="91" idx="2"/>
              <a:endCxn id="61" idx="6"/>
            </p:cNvCxnSpPr>
            <p:nvPr/>
          </p:nvCxnSpPr>
          <p:spPr bwMode="auto">
            <a:xfrm flipH="1">
              <a:off x="6406446" y="5334581"/>
              <a:ext cx="184880" cy="58756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Gerade Verbindung 82"/>
            <p:cNvCxnSpPr>
              <a:stCxn id="92" idx="3"/>
              <a:endCxn id="62" idx="7"/>
            </p:cNvCxnSpPr>
            <p:nvPr/>
          </p:nvCxnSpPr>
          <p:spPr bwMode="auto">
            <a:xfrm flipH="1">
              <a:off x="6574111" y="5414111"/>
              <a:ext cx="193477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Gerade Verbindung 83"/>
            <p:cNvCxnSpPr>
              <a:stCxn id="90" idx="4"/>
              <a:endCxn id="63" idx="7"/>
            </p:cNvCxnSpPr>
            <p:nvPr/>
          </p:nvCxnSpPr>
          <p:spPr bwMode="auto">
            <a:xfrm flipH="1">
              <a:off x="6515354" y="5305203"/>
              <a:ext cx="164106" cy="126117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Gerade Verbindung 84"/>
            <p:cNvCxnSpPr>
              <a:stCxn id="54" idx="2"/>
              <a:endCxn id="71" idx="6"/>
            </p:cNvCxnSpPr>
            <p:nvPr/>
          </p:nvCxnSpPr>
          <p:spPr bwMode="auto">
            <a:xfrm flipH="1">
              <a:off x="5760128" y="5628362"/>
              <a:ext cx="8611" cy="0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Gerade Verbindung 85"/>
            <p:cNvCxnSpPr>
              <a:stCxn id="55" idx="5"/>
              <a:endCxn id="68" idx="1"/>
            </p:cNvCxnSpPr>
            <p:nvPr/>
          </p:nvCxnSpPr>
          <p:spPr bwMode="auto">
            <a:xfrm>
              <a:off x="5877647" y="5707892"/>
              <a:ext cx="8598" cy="17209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Gerade Verbindung 86"/>
            <p:cNvCxnSpPr>
              <a:stCxn id="58" idx="2"/>
              <a:endCxn id="67" idx="6"/>
            </p:cNvCxnSpPr>
            <p:nvPr/>
          </p:nvCxnSpPr>
          <p:spPr bwMode="auto">
            <a:xfrm flipH="1" flipV="1">
              <a:off x="5877640" y="5922143"/>
              <a:ext cx="15452" cy="6841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Gerade Verbindung 87"/>
            <p:cNvCxnSpPr>
              <a:stCxn id="57" idx="3"/>
              <a:endCxn id="70" idx="7"/>
            </p:cNvCxnSpPr>
            <p:nvPr/>
          </p:nvCxnSpPr>
          <p:spPr bwMode="auto">
            <a:xfrm flipH="1">
              <a:off x="5634011" y="5825405"/>
              <a:ext cx="143332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Gerade Verbindung 88"/>
            <p:cNvCxnSpPr>
              <a:stCxn id="69" idx="6"/>
              <a:endCxn id="69" idx="2"/>
            </p:cNvCxnSpPr>
            <p:nvPr/>
          </p:nvCxnSpPr>
          <p:spPr bwMode="auto">
            <a:xfrm flipH="1">
              <a:off x="5760128" y="5745875"/>
              <a:ext cx="58756" cy="0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3" name="Gruppieren 92"/>
          <p:cNvGrpSpPr/>
          <p:nvPr/>
        </p:nvGrpSpPr>
        <p:grpSpPr>
          <a:xfrm>
            <a:off x="7511984" y="4266879"/>
            <a:ext cx="1762489" cy="1762490"/>
            <a:chOff x="7967889" y="4541373"/>
            <a:chExt cx="1762489" cy="1762490"/>
          </a:xfrm>
        </p:grpSpPr>
        <p:pic>
          <p:nvPicPr>
            <p:cNvPr id="94" name="Picture 2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67889" y="4541373"/>
              <a:ext cx="1172124" cy="1174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68187" y="5128869"/>
              <a:ext cx="1162191" cy="1174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7" name="Nach unten gekrümmter Pfeil 96"/>
          <p:cNvSpPr/>
          <p:nvPr/>
        </p:nvSpPr>
        <p:spPr bwMode="auto">
          <a:xfrm>
            <a:off x="6719703" y="4090610"/>
            <a:ext cx="1030399" cy="417443"/>
          </a:xfrm>
          <a:prstGeom prst="curvedDown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8" name="Nach unten gekrümmter Pfeil 97"/>
          <p:cNvSpPr/>
          <p:nvPr/>
        </p:nvSpPr>
        <p:spPr bwMode="auto">
          <a:xfrm>
            <a:off x="2086389" y="4090610"/>
            <a:ext cx="1030399" cy="417443"/>
          </a:xfrm>
          <a:prstGeom prst="curvedDown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grpSp>
        <p:nvGrpSpPr>
          <p:cNvPr id="263" name="Gruppieren 262"/>
          <p:cNvGrpSpPr/>
          <p:nvPr/>
        </p:nvGrpSpPr>
        <p:grpSpPr>
          <a:xfrm>
            <a:off x="594747" y="301098"/>
            <a:ext cx="7920880" cy="2088232"/>
            <a:chOff x="594747" y="301098"/>
            <a:chExt cx="7920880" cy="2088232"/>
          </a:xfrm>
        </p:grpSpPr>
        <p:sp>
          <p:nvSpPr>
            <p:cNvPr id="2" name="Abgerundetes Rechteck 1"/>
            <p:cNvSpPr/>
            <p:nvPr/>
          </p:nvSpPr>
          <p:spPr>
            <a:xfrm>
              <a:off x="594747" y="301098"/>
              <a:ext cx="7920880" cy="2088232"/>
            </a:xfrm>
            <a:prstGeom prst="roundRect">
              <a:avLst>
                <a:gd name="adj" fmla="val 668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35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" name="Textfeld 2"/>
            <p:cNvSpPr txBox="1"/>
            <p:nvPr/>
          </p:nvSpPr>
          <p:spPr>
            <a:xfrm>
              <a:off x="594747" y="301098"/>
              <a:ext cx="2643363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r>
                <a:rPr lang="de-DE" sz="1200" b="1" dirty="0" smtClean="0"/>
                <a:t>Multiple Matrices </a:t>
              </a:r>
              <a:r>
                <a:rPr lang="de-DE" sz="1200" b="1" dirty="0" err="1" smtClean="0"/>
                <a:t>of</a:t>
              </a:r>
              <a:r>
                <a:rPr lang="de-DE" sz="1200" b="1" dirty="0" smtClean="0"/>
                <a:t> </a:t>
              </a:r>
              <a:r>
                <a:rPr lang="de-DE" sz="1200" b="1" dirty="0" err="1"/>
                <a:t>v</a:t>
              </a:r>
              <a:r>
                <a:rPr lang="de-DE" sz="1200" b="1" dirty="0" err="1" smtClean="0"/>
                <a:t>arying</a:t>
              </a:r>
              <a:r>
                <a:rPr lang="de-DE" sz="1200" b="1" dirty="0" smtClean="0"/>
                <a:t> Size</a:t>
              </a:r>
              <a:endParaRPr lang="de-DE" sz="1200" b="1" dirty="0"/>
            </a:p>
          </p:txBody>
        </p:sp>
        <p:sp>
          <p:nvSpPr>
            <p:cNvPr id="99" name="Textfeld 98"/>
            <p:cNvSpPr txBox="1"/>
            <p:nvPr/>
          </p:nvSpPr>
          <p:spPr>
            <a:xfrm>
              <a:off x="3239704" y="301098"/>
              <a:ext cx="2641769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pPr algn="ctr"/>
              <a:r>
                <a:rPr lang="de-DE" sz="1200" b="1" dirty="0" smtClean="0"/>
                <a:t>2D </a:t>
              </a:r>
              <a:r>
                <a:rPr lang="de-DE" sz="1200" b="1" dirty="0" err="1" smtClean="0"/>
                <a:t>Representation</a:t>
              </a:r>
              <a:r>
                <a:rPr lang="de-DE" sz="1200" b="1" dirty="0" smtClean="0"/>
                <a:t> &amp; Graph </a:t>
              </a:r>
              <a:r>
                <a:rPr lang="de-DE" sz="1200" b="1" dirty="0" err="1" smtClean="0"/>
                <a:t>Matching</a:t>
              </a:r>
              <a:endParaRPr lang="de-DE" sz="1200" b="1" dirty="0"/>
            </a:p>
          </p:txBody>
        </p:sp>
        <p:sp>
          <p:nvSpPr>
            <p:cNvPr id="100" name="Textfeld 99"/>
            <p:cNvSpPr txBox="1"/>
            <p:nvPr/>
          </p:nvSpPr>
          <p:spPr>
            <a:xfrm>
              <a:off x="6832514" y="301098"/>
              <a:ext cx="1411894" cy="369332"/>
            </a:xfrm>
            <a:prstGeom prst="rect">
              <a:avLst/>
            </a:prstGeom>
            <a:noFill/>
          </p:spPr>
          <p:txBody>
            <a:bodyPr wrap="none" rtlCol="0" anchor="ctr" anchorCtr="0">
              <a:noAutofit/>
            </a:bodyPr>
            <a:lstStyle/>
            <a:p>
              <a:r>
                <a:rPr lang="de-DE" sz="1200" b="1" dirty="0" err="1"/>
                <a:t>Applications</a:t>
              </a:r>
              <a:endParaRPr lang="de-DE" sz="1200" b="1" dirty="0"/>
            </a:p>
          </p:txBody>
        </p:sp>
        <p:cxnSp>
          <p:nvCxnSpPr>
            <p:cNvPr id="103" name="Gerade Verbindung 102"/>
            <p:cNvCxnSpPr/>
            <p:nvPr/>
          </p:nvCxnSpPr>
          <p:spPr>
            <a:xfrm>
              <a:off x="2915816" y="485764"/>
              <a:ext cx="0" cy="173815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/>
            <p:cNvSpPr/>
            <p:nvPr/>
          </p:nvSpPr>
          <p:spPr bwMode="auto">
            <a:xfrm>
              <a:off x="3912953" y="874639"/>
              <a:ext cx="1284469" cy="1284469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6" name="Ellipse 35"/>
            <p:cNvSpPr/>
            <p:nvPr/>
          </p:nvSpPr>
          <p:spPr bwMode="auto">
            <a:xfrm>
              <a:off x="4481888" y="1687608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818823"/>
              <a:ext cx="930000" cy="936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499" y="1053369"/>
              <a:ext cx="938880" cy="936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Rechteck 128"/>
            <p:cNvSpPr/>
            <p:nvPr/>
          </p:nvSpPr>
          <p:spPr>
            <a:xfrm>
              <a:off x="1301076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hteck 129"/>
            <p:cNvSpPr/>
            <p:nvPr/>
          </p:nvSpPr>
          <p:spPr>
            <a:xfrm>
              <a:off x="1425852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hteck 130"/>
            <p:cNvSpPr/>
            <p:nvPr/>
          </p:nvSpPr>
          <p:spPr>
            <a:xfrm>
              <a:off x="1882003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77" y="1287914"/>
              <a:ext cx="937687" cy="936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Rechteck 117"/>
            <p:cNvSpPr/>
            <p:nvPr/>
          </p:nvSpPr>
          <p:spPr>
            <a:xfrm>
              <a:off x="2217940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hteck 126"/>
            <p:cNvSpPr/>
            <p:nvPr/>
          </p:nvSpPr>
          <p:spPr>
            <a:xfrm>
              <a:off x="1641876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Rechteck 127"/>
            <p:cNvSpPr/>
            <p:nvPr/>
          </p:nvSpPr>
          <p:spPr>
            <a:xfrm>
              <a:off x="1548732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3" name="Gekrümmte Verbindung 142"/>
            <p:cNvCxnSpPr>
              <a:stCxn id="190" idx="2"/>
              <a:endCxn id="37" idx="4"/>
            </p:cNvCxnSpPr>
            <p:nvPr/>
          </p:nvCxnSpPr>
          <p:spPr>
            <a:xfrm rot="5400000" flipH="1" flipV="1">
              <a:off x="3711774" y="1416835"/>
              <a:ext cx="279116" cy="1047009"/>
            </a:xfrm>
            <a:prstGeom prst="curvedConnector3">
              <a:avLst>
                <a:gd name="adj1" fmla="val -81901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krümmte Verbindung 155"/>
            <p:cNvCxnSpPr>
              <a:stCxn id="206" idx="2"/>
              <a:endCxn id="25" idx="4"/>
            </p:cNvCxnSpPr>
            <p:nvPr/>
          </p:nvCxnSpPr>
          <p:spPr>
            <a:xfrm rot="5400000" flipH="1">
              <a:off x="4988246" y="1475829"/>
              <a:ext cx="216024" cy="992115"/>
            </a:xfrm>
            <a:prstGeom prst="curvedConnector3">
              <a:avLst>
                <a:gd name="adj1" fmla="val -105822"/>
              </a:avLst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accent2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9" name="Gekrümmte Verbindung 158"/>
            <p:cNvCxnSpPr>
              <a:stCxn id="208" idx="2"/>
              <a:endCxn id="24" idx="4"/>
            </p:cNvCxnSpPr>
            <p:nvPr/>
          </p:nvCxnSpPr>
          <p:spPr>
            <a:xfrm rot="5400000" flipH="1">
              <a:off x="4931503" y="1551905"/>
              <a:ext cx="291096" cy="764890"/>
            </a:xfrm>
            <a:prstGeom prst="curvedConnector3">
              <a:avLst>
                <a:gd name="adj1" fmla="val -67509"/>
              </a:avLst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accent2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pic>
          <p:nvPicPr>
            <p:cNvPr id="173" name="Picture 4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926" r="19198"/>
            <a:stretch/>
          </p:blipFill>
          <p:spPr bwMode="auto">
            <a:xfrm>
              <a:off x="3635168" y="1089898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4" name="Rechteck 173"/>
            <p:cNvSpPr/>
            <p:nvPr/>
          </p:nvSpPr>
          <p:spPr>
            <a:xfrm>
              <a:off x="3634627" y="1035898"/>
              <a:ext cx="468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5" name="Picture 4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8" r="90567"/>
            <a:stretch/>
          </p:blipFill>
          <p:spPr bwMode="auto">
            <a:xfrm>
              <a:off x="3204389" y="1089898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6" name="Rechteck 185"/>
            <p:cNvSpPr/>
            <p:nvPr/>
          </p:nvSpPr>
          <p:spPr>
            <a:xfrm>
              <a:off x="3203848" y="1035898"/>
              <a:ext cx="468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89" name="Picture 4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91" r="80633"/>
            <a:stretch/>
          </p:blipFill>
          <p:spPr bwMode="auto">
            <a:xfrm>
              <a:off x="3304969" y="1089898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0" name="Rechteck 189"/>
            <p:cNvSpPr/>
            <p:nvPr/>
          </p:nvSpPr>
          <p:spPr>
            <a:xfrm>
              <a:off x="3304428" y="1035898"/>
              <a:ext cx="468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95" name="Gekrümmte Verbindung 194"/>
            <p:cNvCxnSpPr>
              <a:stCxn id="186" idx="2"/>
              <a:endCxn id="34" idx="4"/>
            </p:cNvCxnSpPr>
            <p:nvPr/>
          </p:nvCxnSpPr>
          <p:spPr>
            <a:xfrm rot="5400000" flipH="1" flipV="1">
              <a:off x="3742410" y="1343726"/>
              <a:ext cx="221010" cy="1251334"/>
            </a:xfrm>
            <a:prstGeom prst="curvedConnector3">
              <a:avLst>
                <a:gd name="adj1" fmla="val -116363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7" name="Gruppieren 1086"/>
            <p:cNvGrpSpPr/>
            <p:nvPr/>
          </p:nvGrpSpPr>
          <p:grpSpPr>
            <a:xfrm>
              <a:off x="5884277" y="1035898"/>
              <a:ext cx="46800" cy="1044000"/>
              <a:chOff x="5740261" y="1195765"/>
              <a:chExt cx="46800" cy="1044000"/>
            </a:xfrm>
          </p:grpSpPr>
          <p:pic>
            <p:nvPicPr>
              <p:cNvPr id="203" name="Picture 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498" r="25632"/>
              <a:stretch/>
            </p:blipFill>
            <p:spPr bwMode="auto">
              <a:xfrm>
                <a:off x="5740802" y="1249765"/>
                <a:ext cx="45719" cy="93600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4" name="Rechteck 203"/>
              <p:cNvSpPr/>
              <p:nvPr/>
            </p:nvSpPr>
            <p:spPr>
              <a:xfrm>
                <a:off x="5740261" y="1195765"/>
                <a:ext cx="46800" cy="104400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5" name="Gruppieren 1084"/>
            <p:cNvGrpSpPr/>
            <p:nvPr/>
          </p:nvGrpSpPr>
          <p:grpSpPr>
            <a:xfrm>
              <a:off x="5568915" y="1035898"/>
              <a:ext cx="46800" cy="1044000"/>
              <a:chOff x="2623387" y="2737675"/>
              <a:chExt cx="46800" cy="1044000"/>
            </a:xfrm>
          </p:grpSpPr>
          <p:pic>
            <p:nvPicPr>
              <p:cNvPr id="205" name="Picture 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79" r="75252"/>
              <a:stretch/>
            </p:blipFill>
            <p:spPr bwMode="auto">
              <a:xfrm>
                <a:off x="2623928" y="2791675"/>
                <a:ext cx="45719" cy="93600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6" name="Rechteck 205"/>
              <p:cNvSpPr/>
              <p:nvPr/>
            </p:nvSpPr>
            <p:spPr>
              <a:xfrm>
                <a:off x="2623387" y="2737675"/>
                <a:ext cx="46800" cy="104400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1084" name="Gruppieren 1083"/>
            <p:cNvGrpSpPr/>
            <p:nvPr/>
          </p:nvGrpSpPr>
          <p:grpSpPr>
            <a:xfrm>
              <a:off x="5436096" y="1035898"/>
              <a:ext cx="46800" cy="1044000"/>
              <a:chOff x="1265391" y="2737266"/>
              <a:chExt cx="46800" cy="1044000"/>
            </a:xfrm>
          </p:grpSpPr>
          <p:pic>
            <p:nvPicPr>
              <p:cNvPr id="207" name="Picture 5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589" r="88542"/>
              <a:stretch/>
            </p:blipFill>
            <p:spPr bwMode="auto">
              <a:xfrm>
                <a:off x="1265932" y="2791266"/>
                <a:ext cx="45719" cy="936000"/>
              </a:xfrm>
              <a:prstGeom prst="rect">
                <a:avLst/>
              </a:prstGeom>
              <a:noFill/>
              <a:ln w="0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08" name="Rechteck 207"/>
              <p:cNvSpPr/>
              <p:nvPr/>
            </p:nvSpPr>
            <p:spPr>
              <a:xfrm>
                <a:off x="1265391" y="2737266"/>
                <a:ext cx="46800" cy="1044000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 w="31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cxnSp>
          <p:nvCxnSpPr>
            <p:cNvPr id="236" name="Gekrümmte Verbindung 235"/>
            <p:cNvCxnSpPr>
              <a:stCxn id="204" idx="2"/>
              <a:endCxn id="44" idx="4"/>
            </p:cNvCxnSpPr>
            <p:nvPr/>
          </p:nvCxnSpPr>
          <p:spPr>
            <a:xfrm rot="5400000" flipH="1">
              <a:off x="4997554" y="1169776"/>
              <a:ext cx="805721" cy="1014524"/>
            </a:xfrm>
            <a:prstGeom prst="curvedConnector3">
              <a:avLst>
                <a:gd name="adj1" fmla="val 49178"/>
              </a:avLst>
            </a:prstGeom>
            <a:solidFill>
              <a:schemeClr val="accent2">
                <a:alpha val="50000"/>
              </a:schemeClr>
            </a:solidFill>
            <a:ln w="9525">
              <a:solidFill>
                <a:schemeClr val="accent2"/>
              </a:solidFill>
              <a:tailEnd type="arrow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8" name="Gekrümmte Verbindung 247"/>
            <p:cNvCxnSpPr>
              <a:stCxn id="174" idx="2"/>
              <a:endCxn id="29" idx="4"/>
            </p:cNvCxnSpPr>
            <p:nvPr/>
          </p:nvCxnSpPr>
          <p:spPr>
            <a:xfrm rot="5400000" flipH="1" flipV="1">
              <a:off x="3829909" y="1187936"/>
              <a:ext cx="720080" cy="1063844"/>
            </a:xfrm>
            <a:prstGeom prst="curvedConnector3">
              <a:avLst>
                <a:gd name="adj1" fmla="val 7143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feld 174"/>
            <p:cNvSpPr txBox="1"/>
            <p:nvPr/>
          </p:nvSpPr>
          <p:spPr>
            <a:xfrm>
              <a:off x="3327828" y="138491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…</a:t>
              </a:r>
              <a:endParaRPr lang="de-DE" dirty="0"/>
            </a:p>
          </p:txBody>
        </p:sp>
        <p:sp>
          <p:nvSpPr>
            <p:cNvPr id="258" name="Textfeld 257"/>
            <p:cNvSpPr txBox="1"/>
            <p:nvPr/>
          </p:nvSpPr>
          <p:spPr>
            <a:xfrm>
              <a:off x="5570150" y="138491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…</a:t>
              </a:r>
              <a:endParaRPr lang="de-DE" dirty="0"/>
            </a:p>
          </p:txBody>
        </p:sp>
        <p:cxnSp>
          <p:nvCxnSpPr>
            <p:cNvPr id="278" name="Gerade Verbindung 277"/>
            <p:cNvCxnSpPr/>
            <p:nvPr/>
          </p:nvCxnSpPr>
          <p:spPr>
            <a:xfrm>
              <a:off x="6156176" y="485764"/>
              <a:ext cx="0" cy="173815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0" name="Gruppieren 209"/>
            <p:cNvGrpSpPr/>
            <p:nvPr/>
          </p:nvGrpSpPr>
          <p:grpSpPr>
            <a:xfrm>
              <a:off x="6444208" y="764704"/>
              <a:ext cx="825482" cy="513429"/>
              <a:chOff x="6300192" y="903554"/>
              <a:chExt cx="825482" cy="513429"/>
            </a:xfrm>
          </p:grpSpPr>
          <p:sp>
            <p:nvSpPr>
              <p:cNvPr id="282" name="Textfeld 281"/>
              <p:cNvSpPr txBox="1"/>
              <p:nvPr/>
            </p:nvSpPr>
            <p:spPr>
              <a:xfrm>
                <a:off x="6300192" y="903554"/>
                <a:ext cx="825482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>
                <a:defPPr>
                  <a:defRPr lang="de-DE"/>
                </a:defPPr>
                <a:lvl1pPr>
                  <a:defRPr sz="1200" b="1"/>
                </a:lvl1pPr>
              </a:lstStyle>
              <a:p>
                <a:r>
                  <a:rPr lang="de-DE" b="0" dirty="0" smtClean="0"/>
                  <a:t>Ranking</a:t>
                </a:r>
                <a:endParaRPr lang="de-DE" b="0" dirty="0"/>
              </a:p>
            </p:txBody>
          </p:sp>
          <p:grpSp>
            <p:nvGrpSpPr>
              <p:cNvPr id="201" name="Gruppieren 200"/>
              <p:cNvGrpSpPr/>
              <p:nvPr/>
            </p:nvGrpSpPr>
            <p:grpSpPr>
              <a:xfrm>
                <a:off x="6444208" y="1139984"/>
                <a:ext cx="648072" cy="276999"/>
                <a:chOff x="6444208" y="1139984"/>
                <a:chExt cx="648072" cy="276999"/>
              </a:xfrm>
            </p:grpSpPr>
            <p:pic>
              <p:nvPicPr>
                <p:cNvPr id="279" name="Picture 2"/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44208" y="1187588"/>
                  <a:ext cx="214616" cy="216000"/>
                </a:xfrm>
                <a:prstGeom prst="rect">
                  <a:avLst/>
                </a:prstGeom>
                <a:noFill/>
                <a:ln w="127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283" name="Picture 5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5615" y="1187588"/>
                  <a:ext cx="216665" cy="216000"/>
                </a:xfrm>
                <a:prstGeom prst="rect">
                  <a:avLst/>
                </a:prstGeom>
                <a:noFill/>
                <a:ln w="127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0" name="Textfeld 199"/>
                    <p:cNvSpPr txBox="1"/>
                    <p:nvPr/>
                  </p:nvSpPr>
                  <p:spPr>
                    <a:xfrm>
                      <a:off x="6653439" y="1139984"/>
                      <a:ext cx="222817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b="1" i="0" smtClean="0">
                                <a:latin typeface="Cambria Math"/>
                                <a:ea typeface="Cambria Math"/>
                              </a:rPr>
                              <m:t>≈</m:t>
                            </m:r>
                          </m:oMath>
                        </m:oMathPara>
                      </a14:m>
                      <a:endParaRPr lang="de-DE" b="1" dirty="0"/>
                    </a:p>
                  </p:txBody>
                </p:sp>
              </mc:Choice>
              <mc:Fallback xmlns="">
                <p:sp>
                  <p:nvSpPr>
                    <p:cNvPr id="200" name="Textfeld 19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653439" y="1139984"/>
                      <a:ext cx="222817" cy="276999"/>
                    </a:xfrm>
                    <a:prstGeom prst="rect">
                      <a:avLst/>
                    </a:prstGeom>
                    <a:blipFill rotWithShape="1">
                      <a:blip r:embed="rId14"/>
                      <a:stretch>
                        <a:fillRect l="-10811" r="-1351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202" name="Gruppieren 201"/>
            <p:cNvGrpSpPr/>
            <p:nvPr/>
          </p:nvGrpSpPr>
          <p:grpSpPr>
            <a:xfrm>
              <a:off x="6444208" y="1476860"/>
              <a:ext cx="825482" cy="655996"/>
              <a:chOff x="6300192" y="1538124"/>
              <a:chExt cx="825482" cy="655996"/>
            </a:xfrm>
          </p:grpSpPr>
          <p:pic>
            <p:nvPicPr>
              <p:cNvPr id="271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44208" y="1818875"/>
                <a:ext cx="214616" cy="216000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2" name="Picture 2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6588224" y="1863660"/>
                <a:ext cx="226981" cy="228445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3" name="Picture 2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48829" y="1920890"/>
                <a:ext cx="214616" cy="216000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4" name="Textfeld 193"/>
              <p:cNvSpPr txBox="1"/>
              <p:nvPr/>
            </p:nvSpPr>
            <p:spPr>
              <a:xfrm>
                <a:off x="6300192" y="1538124"/>
                <a:ext cx="825482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>
                <a:defPPr>
                  <a:defRPr lang="de-DE"/>
                </a:defPPr>
                <a:lvl1pPr>
                  <a:defRPr sz="1200" b="1"/>
                </a:lvl1pPr>
              </a:lstStyle>
              <a:p>
                <a:r>
                  <a:rPr lang="de-DE" b="0" dirty="0"/>
                  <a:t>Clustering</a:t>
                </a:r>
              </a:p>
            </p:txBody>
          </p:sp>
          <p:pic>
            <p:nvPicPr>
              <p:cNvPr id="287" name="Picture 2"/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 flipV="1">
                <a:off x="6865299" y="1965675"/>
                <a:ext cx="226981" cy="228445"/>
              </a:xfrm>
              <a:prstGeom prst="rect">
                <a:avLst/>
              </a:prstGeom>
              <a:noFill/>
              <a:ln w="127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57" name="Gruppieren 256"/>
            <p:cNvGrpSpPr/>
            <p:nvPr/>
          </p:nvGrpSpPr>
          <p:grpSpPr>
            <a:xfrm>
              <a:off x="7562942" y="764704"/>
              <a:ext cx="825482" cy="500034"/>
              <a:chOff x="7490934" y="842290"/>
              <a:chExt cx="825482" cy="500034"/>
            </a:xfrm>
          </p:grpSpPr>
          <p:sp>
            <p:nvSpPr>
              <p:cNvPr id="291" name="Textfeld 290"/>
              <p:cNvSpPr txBox="1"/>
              <p:nvPr/>
            </p:nvSpPr>
            <p:spPr>
              <a:xfrm>
                <a:off x="7490934" y="842290"/>
                <a:ext cx="825482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>
                <a:defPPr>
                  <a:defRPr lang="de-DE"/>
                </a:defPPr>
                <a:lvl1pPr>
                  <a:defRPr sz="1200" b="1"/>
                </a:lvl1pPr>
              </a:lstStyle>
              <a:p>
                <a:r>
                  <a:rPr lang="de-DE" b="0" dirty="0" err="1" smtClean="0"/>
                  <a:t>Outlier</a:t>
                </a:r>
                <a:endParaRPr lang="de-DE" b="0" dirty="0"/>
              </a:p>
            </p:txBody>
          </p:sp>
          <p:grpSp>
            <p:nvGrpSpPr>
              <p:cNvPr id="317" name="Gruppieren 316"/>
              <p:cNvGrpSpPr/>
              <p:nvPr/>
            </p:nvGrpSpPr>
            <p:grpSpPr>
              <a:xfrm>
                <a:off x="7633566" y="1126324"/>
                <a:ext cx="216000" cy="216000"/>
                <a:chOff x="4248550" y="3382035"/>
                <a:chExt cx="216000" cy="216000"/>
              </a:xfrm>
            </p:grpSpPr>
            <p:sp>
              <p:nvSpPr>
                <p:cNvPr id="318" name="Nach unten gekrümmter Pfeil 317"/>
                <p:cNvSpPr/>
                <p:nvPr/>
              </p:nvSpPr>
              <p:spPr bwMode="auto">
                <a:xfrm>
                  <a:off x="4274530" y="3501191"/>
                  <a:ext cx="173275" cy="70198"/>
                </a:xfrm>
                <a:prstGeom prst="curvedDownArrow">
                  <a:avLst/>
                </a:prstGeom>
                <a:gradFill rotWithShape="1">
                  <a:gsLst>
                    <a:gs pos="0">
                      <a:srgbClr val="FFFFFF">
                        <a:shade val="51000"/>
                        <a:satMod val="130000"/>
                      </a:srgbClr>
                    </a:gs>
                    <a:gs pos="80000">
                      <a:srgbClr val="FFFFFF">
                        <a:shade val="93000"/>
                        <a:satMod val="130000"/>
                      </a:srgbClr>
                    </a:gs>
                    <a:gs pos="100000">
                      <a:srgbClr val="FFFFFF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>
                  <a:noFill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>
                    <a:rot lat="0" lon="0" rev="1200000"/>
                  </a:lightRig>
                </a:scene3d>
                <a:sp3d>
                  <a:bevelT w="63500" h="25400"/>
                </a:sp3d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  <a:ea typeface="+mn-ea"/>
                    <a:cs typeface="+mn-cs"/>
                  </a:endParaRPr>
                </a:p>
              </p:txBody>
            </p:sp>
            <p:sp>
              <p:nvSpPr>
                <p:cNvPr id="319" name="Rechteck 318"/>
                <p:cNvSpPr/>
                <p:nvPr/>
              </p:nvSpPr>
              <p:spPr bwMode="auto">
                <a:xfrm>
                  <a:off x="4248550" y="3382035"/>
                  <a:ext cx="216000" cy="216000"/>
                </a:xfrm>
                <a:prstGeom prst="rect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 w="317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0" name="Ellipse 319"/>
                <p:cNvSpPr/>
                <p:nvPr/>
              </p:nvSpPr>
              <p:spPr bwMode="auto">
                <a:xfrm>
                  <a:off x="4345279" y="3504344"/>
                  <a:ext cx="7201" cy="7201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1" name="Ellipse 320"/>
                <p:cNvSpPr/>
                <p:nvPr/>
              </p:nvSpPr>
              <p:spPr bwMode="auto">
                <a:xfrm>
                  <a:off x="4352480" y="3511545"/>
                  <a:ext cx="7201" cy="7201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2" name="Ellipse 321"/>
                <p:cNvSpPr/>
                <p:nvPr/>
              </p:nvSpPr>
              <p:spPr bwMode="auto">
                <a:xfrm>
                  <a:off x="4338078" y="3518746"/>
                  <a:ext cx="7201" cy="7201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3" name="Ellipse 322"/>
                <p:cNvSpPr/>
                <p:nvPr/>
              </p:nvSpPr>
              <p:spPr bwMode="auto">
                <a:xfrm>
                  <a:off x="4376395" y="3528563"/>
                  <a:ext cx="7201" cy="7201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4" name="Ellipse 323"/>
                <p:cNvSpPr/>
                <p:nvPr/>
              </p:nvSpPr>
              <p:spPr bwMode="auto">
                <a:xfrm>
                  <a:off x="4360519" y="3541187"/>
                  <a:ext cx="7201" cy="7201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5" name="Ellipse 324"/>
                <p:cNvSpPr/>
                <p:nvPr/>
              </p:nvSpPr>
              <p:spPr bwMode="auto">
                <a:xfrm>
                  <a:off x="4396435" y="3427619"/>
                  <a:ext cx="36000" cy="36000"/>
                </a:xfrm>
                <a:prstGeom prst="ellipse">
                  <a:avLst/>
                </a:prstGeom>
                <a:solidFill>
                  <a:srgbClr val="FF0000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6" name="Ellipse 325"/>
                <p:cNvSpPr/>
                <p:nvPr/>
              </p:nvSpPr>
              <p:spPr bwMode="auto">
                <a:xfrm>
                  <a:off x="4340067" y="3540348"/>
                  <a:ext cx="7201" cy="7201"/>
                </a:xfrm>
                <a:prstGeom prst="ellipse">
                  <a:avLst/>
                </a:prstGeom>
                <a:solidFill>
                  <a:srgbClr val="333399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7" name="Ellipse 326"/>
                <p:cNvSpPr/>
                <p:nvPr/>
              </p:nvSpPr>
              <p:spPr bwMode="auto">
                <a:xfrm>
                  <a:off x="4363587" y="3522751"/>
                  <a:ext cx="7201" cy="7201"/>
                </a:xfrm>
                <a:prstGeom prst="ellipse">
                  <a:avLst/>
                </a:prstGeom>
                <a:solidFill>
                  <a:srgbClr val="333399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8" name="Ellipse 327"/>
                <p:cNvSpPr/>
                <p:nvPr/>
              </p:nvSpPr>
              <p:spPr bwMode="auto">
                <a:xfrm>
                  <a:off x="4344224" y="3518746"/>
                  <a:ext cx="7201" cy="7201"/>
                </a:xfrm>
                <a:prstGeom prst="ellipse">
                  <a:avLst/>
                </a:prstGeom>
                <a:solidFill>
                  <a:srgbClr val="333399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29" name="Ellipse 328"/>
                <p:cNvSpPr/>
                <p:nvPr/>
              </p:nvSpPr>
              <p:spPr bwMode="auto">
                <a:xfrm>
                  <a:off x="4322621" y="3530577"/>
                  <a:ext cx="7201" cy="7201"/>
                </a:xfrm>
                <a:prstGeom prst="ellipse">
                  <a:avLst/>
                </a:prstGeom>
                <a:solidFill>
                  <a:srgbClr val="333399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330" name="Ellipse 329"/>
                <p:cNvSpPr/>
                <p:nvPr/>
              </p:nvSpPr>
              <p:spPr bwMode="auto">
                <a:xfrm>
                  <a:off x="4337023" y="3504344"/>
                  <a:ext cx="7201" cy="7201"/>
                </a:xfrm>
                <a:prstGeom prst="ellipse">
                  <a:avLst/>
                </a:prstGeom>
                <a:solidFill>
                  <a:srgbClr val="333399"/>
                </a:solidFill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</p:grpSp>
        </p:grpSp>
        <p:grpSp>
          <p:nvGrpSpPr>
            <p:cNvPr id="255" name="Gruppieren 254"/>
            <p:cNvGrpSpPr/>
            <p:nvPr/>
          </p:nvGrpSpPr>
          <p:grpSpPr>
            <a:xfrm>
              <a:off x="7562942" y="1476860"/>
              <a:ext cx="825482" cy="513378"/>
              <a:chOff x="7380312" y="1538124"/>
              <a:chExt cx="825482" cy="513378"/>
            </a:xfrm>
          </p:grpSpPr>
          <p:sp>
            <p:nvSpPr>
              <p:cNvPr id="331" name="Textfeld 330"/>
              <p:cNvSpPr txBox="1"/>
              <p:nvPr/>
            </p:nvSpPr>
            <p:spPr>
              <a:xfrm>
                <a:off x="7380312" y="1538124"/>
                <a:ext cx="825482" cy="276999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noAutofit/>
              </a:bodyPr>
              <a:lstStyle>
                <a:defPPr>
                  <a:defRPr lang="de-DE"/>
                </a:defPPr>
                <a:lvl1pPr>
                  <a:defRPr sz="1200" b="1"/>
                </a:lvl1pPr>
              </a:lstStyle>
              <a:p>
                <a:r>
                  <a:rPr lang="de-DE" b="0" dirty="0" err="1" smtClean="0"/>
                  <a:t>Sorting</a:t>
                </a:r>
                <a:endParaRPr lang="de-DE" b="0" dirty="0"/>
              </a:p>
            </p:txBody>
          </p:sp>
          <p:sp>
            <p:nvSpPr>
              <p:cNvPr id="334" name="Rechteck 333"/>
              <p:cNvSpPr/>
              <p:nvPr/>
            </p:nvSpPr>
            <p:spPr bwMode="auto">
              <a:xfrm>
                <a:off x="7522944" y="1835502"/>
                <a:ext cx="216000" cy="216000"/>
              </a:xfrm>
              <a:prstGeom prst="rect">
                <a:avLst/>
              </a:prstGeom>
              <a:gradFill>
                <a:gsLst>
                  <a:gs pos="0">
                    <a:srgbClr val="FFEFD1"/>
                  </a:gs>
                  <a:gs pos="64999">
                    <a:srgbClr val="F0EBD5"/>
                  </a:gs>
                  <a:gs pos="100000">
                    <a:srgbClr val="D1C39F"/>
                  </a:gs>
                </a:gsLst>
                <a:lin ang="5400000" scaled="0"/>
              </a:gradFill>
              <a:ln w="317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4" name="Ellipse 343"/>
              <p:cNvSpPr/>
              <p:nvPr/>
            </p:nvSpPr>
            <p:spPr bwMode="auto">
              <a:xfrm>
                <a:off x="7579482" y="1967628"/>
                <a:ext cx="18000" cy="18000"/>
              </a:xfrm>
              <a:prstGeom prst="ellipse">
                <a:avLst/>
              </a:prstGeom>
              <a:solidFill>
                <a:srgbClr val="333399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6" name="Ellipse 345"/>
              <p:cNvSpPr/>
              <p:nvPr/>
            </p:nvSpPr>
            <p:spPr bwMode="auto">
              <a:xfrm>
                <a:off x="7610451" y="1916832"/>
                <a:ext cx="18000" cy="18000"/>
              </a:xfrm>
              <a:prstGeom prst="ellipse">
                <a:avLst/>
              </a:prstGeom>
              <a:solidFill>
                <a:srgbClr val="333399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7" name="Ellipse 346"/>
              <p:cNvSpPr/>
              <p:nvPr/>
            </p:nvSpPr>
            <p:spPr bwMode="auto">
              <a:xfrm>
                <a:off x="7667611" y="1903594"/>
                <a:ext cx="18000" cy="18000"/>
              </a:xfrm>
              <a:prstGeom prst="ellipse">
                <a:avLst/>
              </a:prstGeom>
              <a:solidFill>
                <a:srgbClr val="333399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348" name="Ellipse 347"/>
              <p:cNvSpPr/>
              <p:nvPr/>
            </p:nvSpPr>
            <p:spPr bwMode="auto">
              <a:xfrm>
                <a:off x="7688876" y="1938261"/>
                <a:ext cx="18000" cy="18000"/>
              </a:xfrm>
              <a:prstGeom prst="ellipse">
                <a:avLst/>
              </a:prstGeom>
              <a:solidFill>
                <a:srgbClr val="333399"/>
              </a:solidFill>
              <a:ln w="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cxnSp>
            <p:nvCxnSpPr>
              <p:cNvPr id="216" name="Gerade Verbindung 215"/>
              <p:cNvCxnSpPr>
                <a:stCxn id="344" idx="7"/>
                <a:endCxn id="346" idx="3"/>
              </p:cNvCxnSpPr>
              <p:nvPr/>
            </p:nvCxnSpPr>
            <p:spPr>
              <a:xfrm flipV="1">
                <a:off x="7594846" y="1932196"/>
                <a:ext cx="18241" cy="3806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Gerade Verbindung 355"/>
              <p:cNvCxnSpPr>
                <a:stCxn id="346" idx="6"/>
                <a:endCxn id="347" idx="2"/>
              </p:cNvCxnSpPr>
              <p:nvPr/>
            </p:nvCxnSpPr>
            <p:spPr>
              <a:xfrm flipV="1">
                <a:off x="7628451" y="1912594"/>
                <a:ext cx="39160" cy="1323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Gerade Verbindung 358"/>
              <p:cNvCxnSpPr>
                <a:stCxn id="348" idx="1"/>
                <a:endCxn id="347" idx="5"/>
              </p:cNvCxnSpPr>
              <p:nvPr/>
            </p:nvCxnSpPr>
            <p:spPr>
              <a:xfrm flipH="1" flipV="1">
                <a:off x="7682975" y="1918958"/>
                <a:ext cx="8537" cy="2193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6" name="Gerade Verbindung 225"/>
            <p:cNvCxnSpPr>
              <a:stCxn id="28" idx="6"/>
              <a:endCxn id="43" idx="3"/>
            </p:cNvCxnSpPr>
            <p:nvPr/>
          </p:nvCxnSpPr>
          <p:spPr>
            <a:xfrm flipV="1">
              <a:off x="4614820" y="1225085"/>
              <a:ext cx="107667" cy="27682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Gerade Verbindung 369"/>
            <p:cNvCxnSpPr>
              <a:stCxn id="30" idx="7"/>
              <a:endCxn id="42" idx="3"/>
            </p:cNvCxnSpPr>
            <p:nvPr/>
          </p:nvCxnSpPr>
          <p:spPr>
            <a:xfrm flipV="1">
              <a:off x="4694190" y="1182265"/>
              <a:ext cx="104458" cy="98184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Gerade Verbindung 372"/>
            <p:cNvCxnSpPr>
              <a:stCxn id="29" idx="7"/>
              <a:endCxn id="44" idx="3"/>
            </p:cNvCxnSpPr>
            <p:nvPr/>
          </p:nvCxnSpPr>
          <p:spPr>
            <a:xfrm flipV="1">
              <a:off x="4737010" y="1267906"/>
              <a:ext cx="141004" cy="55363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Gerade Verbindung 377"/>
            <p:cNvCxnSpPr>
              <a:stCxn id="37" idx="7"/>
              <a:endCxn id="23" idx="3"/>
            </p:cNvCxnSpPr>
            <p:nvPr/>
          </p:nvCxnSpPr>
          <p:spPr>
            <a:xfrm flipV="1">
              <a:off x="4389976" y="1724157"/>
              <a:ext cx="61638" cy="4007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Gerade Verbindung 381"/>
            <p:cNvCxnSpPr>
              <a:stCxn id="34" idx="6"/>
              <a:endCxn id="25" idx="2"/>
            </p:cNvCxnSpPr>
            <p:nvPr/>
          </p:nvCxnSpPr>
          <p:spPr>
            <a:xfrm>
              <a:off x="4499992" y="1837478"/>
              <a:ext cx="78798" cy="4986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Gerade Verbindung 384"/>
            <p:cNvCxnSpPr>
              <a:stCxn id="35" idx="5"/>
              <a:endCxn id="24" idx="2"/>
            </p:cNvCxnSpPr>
            <p:nvPr/>
          </p:nvCxnSpPr>
          <p:spPr>
            <a:xfrm>
              <a:off x="4633584" y="1747972"/>
              <a:ext cx="39612" cy="1942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Gerade Verbindung 389"/>
            <p:cNvCxnSpPr>
              <a:stCxn id="36" idx="7"/>
              <a:endCxn id="22" idx="3"/>
            </p:cNvCxnSpPr>
            <p:nvPr/>
          </p:nvCxnSpPr>
          <p:spPr>
            <a:xfrm flipV="1">
              <a:off x="4518437" y="1681336"/>
              <a:ext cx="18818" cy="12543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Gerade Verbindung 392"/>
            <p:cNvCxnSpPr>
              <a:stCxn id="38" idx="6"/>
              <a:endCxn id="21" idx="2"/>
            </p:cNvCxnSpPr>
            <p:nvPr/>
          </p:nvCxnSpPr>
          <p:spPr>
            <a:xfrm>
              <a:off x="4467599" y="1623376"/>
              <a:ext cx="30088" cy="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/>
          </p:nvSpPr>
          <p:spPr bwMode="auto">
            <a:xfrm>
              <a:off x="4497687" y="1601966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2" name="Ellipse 21"/>
            <p:cNvSpPr/>
            <p:nvPr/>
          </p:nvSpPr>
          <p:spPr bwMode="auto">
            <a:xfrm>
              <a:off x="4530984" y="1644787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Ellipse 22"/>
            <p:cNvSpPr/>
            <p:nvPr/>
          </p:nvSpPr>
          <p:spPr bwMode="auto">
            <a:xfrm>
              <a:off x="4445343" y="1687608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4" name="Ellipse 23"/>
            <p:cNvSpPr/>
            <p:nvPr/>
          </p:nvSpPr>
          <p:spPr bwMode="auto">
            <a:xfrm>
              <a:off x="4673196" y="1745982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5" name="Ellipse 24"/>
            <p:cNvSpPr/>
            <p:nvPr/>
          </p:nvSpPr>
          <p:spPr bwMode="auto">
            <a:xfrm>
              <a:off x="4578790" y="1821054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8" name="Ellipse 27"/>
            <p:cNvSpPr/>
            <p:nvPr/>
          </p:nvSpPr>
          <p:spPr bwMode="auto">
            <a:xfrm>
              <a:off x="4572000" y="1231357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9" name="Ellipse 28"/>
            <p:cNvSpPr/>
            <p:nvPr/>
          </p:nvSpPr>
          <p:spPr bwMode="auto">
            <a:xfrm>
              <a:off x="4700461" y="1316998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0" name="Ellipse 29"/>
            <p:cNvSpPr/>
            <p:nvPr/>
          </p:nvSpPr>
          <p:spPr bwMode="auto">
            <a:xfrm>
              <a:off x="4657641" y="1274178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4" name="Ellipse 33"/>
            <p:cNvSpPr/>
            <p:nvPr/>
          </p:nvSpPr>
          <p:spPr bwMode="auto">
            <a:xfrm>
              <a:off x="4457172" y="1816068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5" name="Ellipse 34"/>
            <p:cNvSpPr/>
            <p:nvPr/>
          </p:nvSpPr>
          <p:spPr bwMode="auto">
            <a:xfrm>
              <a:off x="4597035" y="1711423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Ellipse 36"/>
            <p:cNvSpPr/>
            <p:nvPr/>
          </p:nvSpPr>
          <p:spPr bwMode="auto">
            <a:xfrm>
              <a:off x="4353427" y="1757962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8" name="Ellipse 37"/>
            <p:cNvSpPr/>
            <p:nvPr/>
          </p:nvSpPr>
          <p:spPr bwMode="auto">
            <a:xfrm>
              <a:off x="4424779" y="1601966"/>
              <a:ext cx="42820" cy="42820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2" name="Ellipse 41"/>
            <p:cNvSpPr/>
            <p:nvPr/>
          </p:nvSpPr>
          <p:spPr bwMode="auto">
            <a:xfrm>
              <a:off x="4792377" y="1145716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3" name="Ellipse 42"/>
            <p:cNvSpPr/>
            <p:nvPr/>
          </p:nvSpPr>
          <p:spPr bwMode="auto">
            <a:xfrm>
              <a:off x="4716216" y="1188536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4" name="Ellipse 43"/>
            <p:cNvSpPr/>
            <p:nvPr/>
          </p:nvSpPr>
          <p:spPr bwMode="auto">
            <a:xfrm>
              <a:off x="4871743" y="1231357"/>
              <a:ext cx="42820" cy="42820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399" name="Gerade Verbindung 398"/>
            <p:cNvCxnSpPr/>
            <p:nvPr/>
          </p:nvCxnSpPr>
          <p:spPr>
            <a:xfrm flipH="1">
              <a:off x="6780185" y="1420725"/>
              <a:ext cx="1296000" cy="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Gerade Verbindung 403"/>
            <p:cNvCxnSpPr/>
            <p:nvPr/>
          </p:nvCxnSpPr>
          <p:spPr>
            <a:xfrm>
              <a:off x="7428185" y="772725"/>
              <a:ext cx="0" cy="12960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hteck 11"/>
          <p:cNvSpPr/>
          <p:nvPr/>
        </p:nvSpPr>
        <p:spPr>
          <a:xfrm>
            <a:off x="2821686" y="2614906"/>
            <a:ext cx="3313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PlaceholderMainDiagramPipeline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9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709933" y="6164491"/>
            <a:ext cx="2141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FinalSemanticZoom2</a:t>
            </a:r>
            <a:endParaRPr lang="en-US" dirty="0"/>
          </a:p>
        </p:txBody>
      </p:sp>
      <p:grpSp>
        <p:nvGrpSpPr>
          <p:cNvPr id="94" name="Gruppieren 93"/>
          <p:cNvGrpSpPr/>
          <p:nvPr/>
        </p:nvGrpSpPr>
        <p:grpSpPr>
          <a:xfrm>
            <a:off x="1501881" y="5208529"/>
            <a:ext cx="1654749" cy="421090"/>
            <a:chOff x="1501881" y="5208529"/>
            <a:chExt cx="1654749" cy="421090"/>
          </a:xfrm>
        </p:grpSpPr>
        <p:sp>
          <p:nvSpPr>
            <p:cNvPr id="36" name="Abgerundetes Rechteck 35"/>
            <p:cNvSpPr/>
            <p:nvPr/>
          </p:nvSpPr>
          <p:spPr>
            <a:xfrm>
              <a:off x="1551889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549529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997090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75189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0" name="Gleichschenkliges Dreieck 39"/>
            <p:cNvSpPr/>
            <p:nvPr/>
          </p:nvSpPr>
          <p:spPr>
            <a:xfrm rot="5400000">
              <a:off x="2497700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2213111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1501881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6077115" y="5320566"/>
            <a:ext cx="1654749" cy="421090"/>
            <a:chOff x="5987368" y="5208529"/>
            <a:chExt cx="1654749" cy="421090"/>
          </a:xfrm>
        </p:grpSpPr>
        <p:sp>
          <p:nvSpPr>
            <p:cNvPr id="52" name="Abgerundetes Rechteck 51"/>
            <p:cNvSpPr/>
            <p:nvPr/>
          </p:nvSpPr>
          <p:spPr>
            <a:xfrm>
              <a:off x="6037376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6035016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482577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7218557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6" name="Gleichschenkliges Dreieck 55"/>
            <p:cNvSpPr/>
            <p:nvPr/>
          </p:nvSpPr>
          <p:spPr>
            <a:xfrm rot="5400000">
              <a:off x="6983187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7" name="Abgerundetes Rechteck 56"/>
            <p:cNvSpPr/>
            <p:nvPr/>
          </p:nvSpPr>
          <p:spPr>
            <a:xfrm>
              <a:off x="7300578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8" name="Rechteck 57"/>
            <p:cNvSpPr/>
            <p:nvPr/>
          </p:nvSpPr>
          <p:spPr>
            <a:xfrm>
              <a:off x="5987368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3744625" y="5208529"/>
            <a:ext cx="1654749" cy="421090"/>
            <a:chOff x="3744625" y="5208529"/>
            <a:chExt cx="1654749" cy="421090"/>
          </a:xfrm>
        </p:grpSpPr>
        <p:sp>
          <p:nvSpPr>
            <p:cNvPr id="44" name="Abgerundetes Rechteck 43"/>
            <p:cNvSpPr/>
            <p:nvPr/>
          </p:nvSpPr>
          <p:spPr>
            <a:xfrm>
              <a:off x="3794633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3792273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4239834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00404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8" name="Gleichschenkliges Dreieck 47"/>
            <p:cNvSpPr/>
            <p:nvPr/>
          </p:nvSpPr>
          <p:spPr>
            <a:xfrm rot="5400000">
              <a:off x="4740444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9" name="Abgerundetes Rechteck 48"/>
            <p:cNvSpPr/>
            <p:nvPr/>
          </p:nvSpPr>
          <p:spPr>
            <a:xfrm>
              <a:off x="4707315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0" name="Rechteck 49"/>
            <p:cNvSpPr/>
            <p:nvPr/>
          </p:nvSpPr>
          <p:spPr>
            <a:xfrm>
              <a:off x="3744625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323528" y="1382534"/>
            <a:ext cx="8496944" cy="3558634"/>
            <a:chOff x="323528" y="1382534"/>
            <a:chExt cx="8496944" cy="3558634"/>
          </a:xfrm>
        </p:grpSpPr>
        <p:sp>
          <p:nvSpPr>
            <p:cNvPr id="27" name="Abgerundetes Rechteck 26"/>
            <p:cNvSpPr/>
            <p:nvPr/>
          </p:nvSpPr>
          <p:spPr>
            <a:xfrm>
              <a:off x="323528" y="1382534"/>
              <a:ext cx="8496944" cy="3558634"/>
            </a:xfrm>
            <a:prstGeom prst="roundRect">
              <a:avLst>
                <a:gd name="adj" fmla="val 3566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4639" r="35903" b="2246"/>
            <a:stretch/>
          </p:blipFill>
          <p:spPr>
            <a:xfrm>
              <a:off x="562139" y="1700808"/>
              <a:ext cx="1961540" cy="3167151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353542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smtClean="0"/>
                <a:t>Individual Matrix View</a:t>
              </a:r>
              <a:endParaRPr lang="de-DE" sz="1200" b="1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765419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err="1" smtClean="0"/>
                <a:t>Distance</a:t>
              </a:r>
              <a:r>
                <a:rPr lang="de-DE" sz="1200" b="1" dirty="0" smtClean="0"/>
                <a:t> Matrix </a:t>
              </a:r>
              <a:r>
                <a:rPr lang="de-DE" sz="1200" b="1" dirty="0" err="1" smtClean="0"/>
                <a:t>Semantic</a:t>
              </a:r>
              <a:r>
                <a:rPr lang="de-DE" sz="1200" b="1" dirty="0" smtClean="0"/>
                <a:t> Zoom Interface</a:t>
              </a:r>
              <a:endParaRPr lang="de-DE" sz="1200" b="1" dirty="0"/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9" t="4983" r="27916" b="5019"/>
            <a:stretch/>
          </p:blipFill>
          <p:spPr>
            <a:xfrm>
              <a:off x="3267093" y="1700809"/>
              <a:ext cx="3177115" cy="31810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4" name="Gleichschenkliges Dreieck 33"/>
            <p:cNvSpPr/>
            <p:nvPr/>
          </p:nvSpPr>
          <p:spPr bwMode="auto">
            <a:xfrm rot="5400000">
              <a:off x="2506143" y="3170846"/>
              <a:ext cx="866399" cy="240978"/>
            </a:xfrm>
            <a:prstGeom prst="triangle">
              <a:avLst/>
            </a:prstGeom>
            <a:gradFill flip="none" rotWithShape="1">
              <a:gsLst>
                <a:gs pos="0">
                  <a:srgbClr val="62799B"/>
                </a:gs>
                <a:gs pos="41000">
                  <a:srgbClr val="3E4D63"/>
                </a:gs>
                <a:gs pos="44000">
                  <a:srgbClr val="232C38">
                    <a:alpha val="93000"/>
                  </a:srgbClr>
                </a:gs>
                <a:gs pos="100000">
                  <a:srgbClr val="242932"/>
                </a:gs>
              </a:gsLst>
              <a:lin ang="0" scaled="0"/>
              <a:tileRect/>
            </a:gradFill>
            <a:ln w="12700" cap="flat" cmpd="sng" algn="ctr">
              <a:solidFill>
                <a:srgbClr val="232C38">
                  <a:alpha val="7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  <a:cs typeface="Arial" charset="0"/>
              </a:endParaRPr>
            </a:p>
          </p:txBody>
        </p:sp>
        <p:sp>
          <p:nvSpPr>
            <p:cNvPr id="113" name="Rechteck 112"/>
            <p:cNvSpPr/>
            <p:nvPr/>
          </p:nvSpPr>
          <p:spPr>
            <a:xfrm>
              <a:off x="562139" y="1700808"/>
              <a:ext cx="1962000" cy="3168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036465" y="2641674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31640" y="2929706"/>
              <a:ext cx="1319677" cy="182904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1036465" y="2929706"/>
              <a:ext cx="617507" cy="184701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>
            <a:xfrm>
              <a:off x="1033814" y="2641674"/>
              <a:ext cx="620158" cy="114453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324497" y="2637082"/>
              <a:ext cx="1313440" cy="11368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562139" y="4621738"/>
              <a:ext cx="328936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(a)</a:t>
              </a:r>
              <a:endParaRPr lang="en-US" dirty="0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8642" r="33463" b="24151"/>
            <a:stretch/>
          </p:blipFill>
          <p:spPr>
            <a:xfrm>
              <a:off x="1661115" y="3786212"/>
              <a:ext cx="976822" cy="976822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Rechteck 113"/>
            <p:cNvSpPr/>
            <p:nvPr/>
          </p:nvSpPr>
          <p:spPr>
            <a:xfrm>
              <a:off x="3267093" y="1700809"/>
              <a:ext cx="3178800" cy="31824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3863592" y="2226971"/>
              <a:ext cx="288032" cy="2880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r Verbinder 59"/>
            <p:cNvCxnSpPr/>
            <p:nvPr/>
          </p:nvCxnSpPr>
          <p:spPr>
            <a:xfrm>
              <a:off x="4158767" y="2515003"/>
              <a:ext cx="4433190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/>
          </p:nvCxnSpPr>
          <p:spPr>
            <a:xfrm>
              <a:off x="3863592" y="2515003"/>
              <a:ext cx="2205956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/>
            <p:cNvCxnSpPr/>
            <p:nvPr/>
          </p:nvCxnSpPr>
          <p:spPr>
            <a:xfrm flipV="1">
              <a:off x="3860941" y="1744910"/>
              <a:ext cx="2201888" cy="48206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/>
          </p:nvCxnSpPr>
          <p:spPr>
            <a:xfrm flipV="1">
              <a:off x="4151624" y="1752565"/>
              <a:ext cx="4440333" cy="47381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uppieren 98"/>
            <p:cNvGrpSpPr/>
            <p:nvPr/>
          </p:nvGrpSpPr>
          <p:grpSpPr>
            <a:xfrm>
              <a:off x="6077539" y="1766466"/>
              <a:ext cx="2507275" cy="1440000"/>
              <a:chOff x="6077539" y="1844984"/>
              <a:chExt cx="2507275" cy="1440000"/>
            </a:xfrm>
          </p:grpSpPr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39" y="1844984"/>
                <a:ext cx="2507275" cy="144000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2225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8255878" y="1844984"/>
                <a:ext cx="328936" cy="24622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DE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Rechteck 75"/>
            <p:cNvSpPr/>
            <p:nvPr/>
          </p:nvSpPr>
          <p:spPr>
            <a:xfrm>
              <a:off x="6335913" y="2001874"/>
              <a:ext cx="851709" cy="6396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Gerader Verbinder 78"/>
            <p:cNvCxnSpPr/>
            <p:nvPr/>
          </p:nvCxnSpPr>
          <p:spPr>
            <a:xfrm flipH="1">
              <a:off x="6077116" y="2637082"/>
              <a:ext cx="265159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/>
            <p:nvPr/>
          </p:nvCxnSpPr>
          <p:spPr>
            <a:xfrm>
              <a:off x="7187622" y="2637082"/>
              <a:ext cx="1404335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/>
          </p:nvCxnSpPr>
          <p:spPr>
            <a:xfrm>
              <a:off x="7187622" y="2001874"/>
              <a:ext cx="1404335" cy="1352312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/>
          </p:nvCxnSpPr>
          <p:spPr>
            <a:xfrm flipH="1">
              <a:off x="6069972" y="2001874"/>
              <a:ext cx="271879" cy="135171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fik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39" y="3353593"/>
              <a:ext cx="2507275" cy="144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17" name="Textfeld 16"/>
            <p:cNvSpPr txBox="1"/>
            <p:nvPr/>
          </p:nvSpPr>
          <p:spPr>
            <a:xfrm>
              <a:off x="8249466" y="4547965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(d)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267093" y="4635640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(b)</a:t>
              </a:r>
              <a:endParaRPr lang="en-US" dirty="0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6077538" y="3353593"/>
              <a:ext cx="691561" cy="5794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Gerader Verbinder 65"/>
            <p:cNvCxnSpPr/>
            <p:nvPr/>
          </p:nvCxnSpPr>
          <p:spPr>
            <a:xfrm>
              <a:off x="6076951" y="3933825"/>
              <a:ext cx="812799" cy="80962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/>
            <p:cNvCxnSpPr/>
            <p:nvPr/>
          </p:nvCxnSpPr>
          <p:spPr>
            <a:xfrm>
              <a:off x="6775450" y="3917950"/>
              <a:ext cx="1428750" cy="82550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/>
            <p:cNvCxnSpPr/>
            <p:nvPr/>
          </p:nvCxnSpPr>
          <p:spPr>
            <a:xfrm>
              <a:off x="6772275" y="3346450"/>
              <a:ext cx="1431925" cy="27305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/>
            <p:nvPr/>
          </p:nvCxnSpPr>
          <p:spPr>
            <a:xfrm>
              <a:off x="6090718" y="3353593"/>
              <a:ext cx="792682" cy="265907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Grafik 7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292" b="60848"/>
            <a:stretch/>
          </p:blipFill>
          <p:spPr>
            <a:xfrm>
              <a:off x="6894110" y="3639682"/>
              <a:ext cx="1300473" cy="10948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72" name="Textfeld 71"/>
            <p:cNvSpPr txBox="1"/>
            <p:nvPr/>
          </p:nvSpPr>
          <p:spPr>
            <a:xfrm>
              <a:off x="7865647" y="4488335"/>
              <a:ext cx="328936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 smtClean="0"/>
                <a:t>(e)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4803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254523" y="5047719"/>
            <a:ext cx="3170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PlaceholderVisualInterpretation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95536" y="1324542"/>
            <a:ext cx="6840760" cy="2680522"/>
            <a:chOff x="395536" y="1324542"/>
            <a:chExt cx="6840760" cy="2680522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395536" y="1324542"/>
              <a:ext cx="6840760" cy="2680522"/>
              <a:chOff x="395536" y="1316942"/>
              <a:chExt cx="8352928" cy="3090090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95536" y="1340768"/>
                <a:ext cx="8352928" cy="3066264"/>
              </a:xfrm>
              <a:prstGeom prst="roundRect">
                <a:avLst>
                  <a:gd name="adj" fmla="val 5608"/>
                </a:avLst>
              </a:prstGeom>
              <a:gradFill>
                <a:gsLst>
                  <a:gs pos="0">
                    <a:schemeClr val="lt1">
                      <a:tint val="40000"/>
                      <a:satMod val="350000"/>
                    </a:schemeClr>
                  </a:gs>
                  <a:gs pos="40000">
                    <a:schemeClr val="lt1">
                      <a:tint val="45000"/>
                      <a:shade val="99000"/>
                      <a:satMod val="3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30" name="Rechteck 29"/>
              <p:cNvSpPr/>
              <p:nvPr/>
            </p:nvSpPr>
            <p:spPr>
              <a:xfrm>
                <a:off x="4600887" y="3750073"/>
                <a:ext cx="4147577" cy="4571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Textfeld 30"/>
              <p:cNvSpPr txBox="1"/>
              <p:nvPr/>
            </p:nvSpPr>
            <p:spPr>
              <a:xfrm>
                <a:off x="488089" y="1316942"/>
                <a:ext cx="4344225" cy="542310"/>
              </a:xfrm>
              <a:prstGeom prst="rect">
                <a:avLst/>
              </a:prstGeom>
              <a:noFill/>
              <a:effectLst>
                <a:reflection blurRad="6350" stA="52000" endA="300" endPos="350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Placeholder</a:t>
                </a:r>
                <a:r>
                  <a:rPr lang="de-DE" b="1" dirty="0" smtClean="0"/>
                  <a:t> Not Final Images</a:t>
                </a:r>
              </a:p>
            </p:txBody>
          </p:sp>
        </p:grp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38" t="27320" r="20075" b="27320"/>
            <a:stretch/>
          </p:blipFill>
          <p:spPr>
            <a:xfrm>
              <a:off x="539552" y="1716580"/>
              <a:ext cx="3240360" cy="2046543"/>
            </a:xfrm>
            <a:prstGeom prst="rect">
              <a:avLst/>
            </a:prstGeom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93193" y="1856549"/>
              <a:ext cx="3443103" cy="1962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315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339752" y="6165304"/>
            <a:ext cx="2504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FinalVisualInterpretation</a:t>
            </a:r>
            <a:endParaRPr lang="en-US" dirty="0"/>
          </a:p>
        </p:txBody>
      </p:sp>
      <p:grpSp>
        <p:nvGrpSpPr>
          <p:cNvPr id="2" name="Gruppieren 1"/>
          <p:cNvGrpSpPr/>
          <p:nvPr/>
        </p:nvGrpSpPr>
        <p:grpSpPr>
          <a:xfrm>
            <a:off x="467544" y="739304"/>
            <a:ext cx="8064896" cy="3481784"/>
            <a:chOff x="467544" y="739304"/>
            <a:chExt cx="8064896" cy="3481784"/>
          </a:xfrm>
        </p:grpSpPr>
        <p:grpSp>
          <p:nvGrpSpPr>
            <p:cNvPr id="74" name="Gruppieren 73"/>
            <p:cNvGrpSpPr/>
            <p:nvPr/>
          </p:nvGrpSpPr>
          <p:grpSpPr>
            <a:xfrm>
              <a:off x="467544" y="739304"/>
              <a:ext cx="8064896" cy="3481784"/>
              <a:chOff x="467544" y="739304"/>
              <a:chExt cx="8064896" cy="3481784"/>
            </a:xfrm>
          </p:grpSpPr>
          <p:sp>
            <p:nvSpPr>
              <p:cNvPr id="11" name="Abgerundetes Rechteck 10"/>
              <p:cNvSpPr/>
              <p:nvPr/>
            </p:nvSpPr>
            <p:spPr>
              <a:xfrm>
                <a:off x="467544" y="739304"/>
                <a:ext cx="8064896" cy="3481784"/>
              </a:xfrm>
              <a:prstGeom prst="roundRect">
                <a:avLst>
                  <a:gd name="adj" fmla="val 3566"/>
                </a:avLst>
              </a:prstGeom>
              <a:gradFill>
                <a:gsLst>
                  <a:gs pos="0">
                    <a:schemeClr val="lt1">
                      <a:tint val="40000"/>
                      <a:satMod val="350000"/>
                    </a:schemeClr>
                  </a:gs>
                  <a:gs pos="40000">
                    <a:schemeClr val="lt1">
                      <a:tint val="45000"/>
                      <a:shade val="99000"/>
                      <a:satMod val="3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3" name="Textfeld 12"/>
              <p:cNvSpPr txBox="1"/>
              <p:nvPr/>
            </p:nvSpPr>
            <p:spPr>
              <a:xfrm>
                <a:off x="3496943" y="788382"/>
                <a:ext cx="2321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200" b="1" dirty="0"/>
                  <a:t>Visual </a:t>
                </a:r>
                <a:r>
                  <a:rPr lang="de-DE" sz="1200" b="1" dirty="0" err="1"/>
                  <a:t>Depiction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of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the</a:t>
                </a:r>
                <a:r>
                  <a:rPr lang="de-DE" sz="1200" b="1" dirty="0"/>
                  <a:t> </a:t>
                </a:r>
                <a:r>
                  <a:rPr lang="de-DE" sz="1200" b="1" dirty="0" err="1"/>
                  <a:t>Distance</a:t>
                </a:r>
                <a:r>
                  <a:rPr lang="de-DE" sz="1200" b="1" dirty="0"/>
                  <a:t> Score</a:t>
                </a:r>
              </a:p>
              <a:p>
                <a:pPr algn="ctr"/>
                <a:r>
                  <a:rPr lang="de-DE" sz="1200" b="1" dirty="0" smtClean="0"/>
                  <a:t>in </a:t>
                </a:r>
                <a:r>
                  <a:rPr lang="de-DE" sz="1200" b="1" dirty="0" err="1"/>
                  <a:t>the</a:t>
                </a:r>
                <a:r>
                  <a:rPr lang="de-DE" sz="1200" b="1" dirty="0"/>
                  <a:t> </a:t>
                </a:r>
                <a:r>
                  <a:rPr lang="de-DE" sz="1200" b="1" dirty="0" smtClean="0"/>
                  <a:t>Image Space</a:t>
                </a:r>
                <a:endParaRPr lang="de-DE" sz="1200" b="1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6067355" y="788382"/>
                <a:ext cx="2321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200" b="1" dirty="0" smtClean="0"/>
                  <a:t>Visual </a:t>
                </a:r>
                <a:r>
                  <a:rPr lang="de-DE" sz="1200" b="1" dirty="0" err="1" smtClean="0"/>
                  <a:t>Depiction</a:t>
                </a:r>
                <a:r>
                  <a:rPr lang="de-DE" sz="1200" b="1" dirty="0" smtClean="0"/>
                  <a:t> </a:t>
                </a:r>
                <a:r>
                  <a:rPr lang="de-DE" sz="1200" b="1" dirty="0" err="1" smtClean="0"/>
                  <a:t>of</a:t>
                </a:r>
                <a:r>
                  <a:rPr lang="de-DE" sz="1200" b="1" dirty="0" smtClean="0"/>
                  <a:t> </a:t>
                </a:r>
                <a:r>
                  <a:rPr lang="de-DE" sz="1200" b="1" dirty="0" err="1" smtClean="0"/>
                  <a:t>the</a:t>
                </a:r>
                <a:r>
                  <a:rPr lang="de-DE" sz="1200" b="1" dirty="0" smtClean="0"/>
                  <a:t> </a:t>
                </a:r>
                <a:r>
                  <a:rPr lang="de-DE" sz="1200" b="1" dirty="0" err="1" smtClean="0"/>
                  <a:t>Distance</a:t>
                </a:r>
                <a:r>
                  <a:rPr lang="de-DE" sz="1200" b="1" dirty="0" smtClean="0"/>
                  <a:t> </a:t>
                </a:r>
                <a:r>
                  <a:rPr lang="de-DE" sz="1200" b="1" dirty="0"/>
                  <a:t>Score</a:t>
                </a:r>
              </a:p>
              <a:p>
                <a:pPr algn="ctr"/>
                <a:r>
                  <a:rPr lang="de-DE" sz="1200" b="1" dirty="0"/>
                  <a:t>i</a:t>
                </a:r>
                <a:r>
                  <a:rPr lang="de-DE" sz="1200" b="1" dirty="0" smtClean="0"/>
                  <a:t>n </a:t>
                </a:r>
                <a:r>
                  <a:rPr lang="de-DE" sz="1200" b="1" dirty="0" err="1" smtClean="0"/>
                  <a:t>the</a:t>
                </a:r>
                <a:r>
                  <a:rPr lang="de-DE" sz="1200" b="1" dirty="0" smtClean="0"/>
                  <a:t> </a:t>
                </a:r>
                <a:r>
                  <a:rPr lang="de-DE" sz="1200" b="1" dirty="0" err="1" smtClean="0"/>
                  <a:t>Projection</a:t>
                </a:r>
                <a:r>
                  <a:rPr lang="de-DE" sz="1200" b="1" dirty="0" smtClean="0"/>
                  <a:t> Space</a:t>
                </a:r>
                <a:endParaRPr lang="de-DE" sz="1200" b="1" dirty="0"/>
              </a:p>
            </p:txBody>
          </p:sp>
          <p:sp>
            <p:nvSpPr>
              <p:cNvPr id="62" name="Textfeld 61"/>
              <p:cNvSpPr txBox="1"/>
              <p:nvPr/>
            </p:nvSpPr>
            <p:spPr>
              <a:xfrm>
                <a:off x="985791" y="788382"/>
                <a:ext cx="2321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200" b="1" dirty="0" smtClean="0"/>
                  <a:t>Juxtaposition </a:t>
                </a:r>
                <a:r>
                  <a:rPr lang="de-DE" sz="1200" b="1" dirty="0" err="1" smtClean="0"/>
                  <a:t>of</a:t>
                </a:r>
                <a:r>
                  <a:rPr lang="de-DE" sz="1200" b="1" dirty="0" smtClean="0"/>
                  <a:t> </a:t>
                </a:r>
                <a:br>
                  <a:rPr lang="de-DE" sz="1200" b="1" dirty="0" smtClean="0"/>
                </a:br>
                <a:r>
                  <a:rPr lang="de-DE" sz="1200" b="1" dirty="0" smtClean="0"/>
                  <a:t>Matrix Images</a:t>
                </a:r>
                <a:endParaRPr lang="de-DE" sz="1200" b="1" dirty="0"/>
              </a:p>
            </p:txBody>
          </p:sp>
          <p:pic>
            <p:nvPicPr>
              <p:cNvPr id="3" name="Grafik 2"/>
              <p:cNvPicPr>
                <a:picLocks noChangeAspect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1600" y="1459278"/>
                <a:ext cx="2349450" cy="1201627"/>
              </a:xfrm>
              <a:prstGeom prst="rect">
                <a:avLst/>
              </a:prstGeom>
            </p:spPr>
          </p:pic>
          <p:pic>
            <p:nvPicPr>
              <p:cNvPr id="4" name="Grafik 3"/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91347" y="1251946"/>
                <a:ext cx="2332261" cy="1387396"/>
              </a:xfrm>
              <a:prstGeom prst="rect">
                <a:avLst/>
              </a:prstGeom>
            </p:spPr>
          </p:pic>
          <p:pic>
            <p:nvPicPr>
              <p:cNvPr id="63" name="Grafik 6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976196" y="2989905"/>
                <a:ext cx="2323264" cy="1176641"/>
              </a:xfrm>
              <a:prstGeom prst="rect">
                <a:avLst/>
              </a:prstGeom>
            </p:spPr>
          </p:pic>
          <p:pic>
            <p:nvPicPr>
              <p:cNvPr id="64" name="Grafik 63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3490845" y="2720340"/>
                <a:ext cx="2331691" cy="1458076"/>
              </a:xfrm>
              <a:prstGeom prst="rect">
                <a:avLst/>
              </a:prstGeom>
            </p:spPr>
          </p:pic>
          <p:pic>
            <p:nvPicPr>
              <p:cNvPr id="65" name="Grafik 6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919" y="2830403"/>
                <a:ext cx="2029489" cy="128780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pic>
            <p:nvPicPr>
              <p:cNvPr id="67" name="Grafik 6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919" y="1301463"/>
                <a:ext cx="2029489" cy="1304007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</p:pic>
          <p:sp>
            <p:nvSpPr>
              <p:cNvPr id="68" name="Textfeld 67"/>
              <p:cNvSpPr txBox="1"/>
              <p:nvPr/>
            </p:nvSpPr>
            <p:spPr>
              <a:xfrm rot="16200000">
                <a:off x="-410585" y="1913495"/>
                <a:ext cx="232106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noAutofit/>
              </a:bodyPr>
              <a:lstStyle/>
              <a:p>
                <a:pPr algn="ctr"/>
                <a:r>
                  <a:rPr lang="de-DE" sz="1200" b="1" dirty="0" err="1" smtClean="0"/>
                  <a:t>Similar</a:t>
                </a:r>
                <a:r>
                  <a:rPr lang="de-DE" sz="1200" b="1" dirty="0" smtClean="0"/>
                  <a:t> Matrices</a:t>
                </a:r>
                <a:endParaRPr lang="de-DE" sz="1200" b="1" dirty="0"/>
              </a:p>
            </p:txBody>
          </p:sp>
        </p:grpSp>
        <p:sp>
          <p:nvSpPr>
            <p:cNvPr id="69" name="Textfeld 68"/>
            <p:cNvSpPr txBox="1"/>
            <p:nvPr/>
          </p:nvSpPr>
          <p:spPr>
            <a:xfrm rot="16200000">
              <a:off x="54607" y="3341079"/>
              <a:ext cx="1390685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err="1" smtClean="0"/>
                <a:t>Dissimilar</a:t>
              </a:r>
              <a:r>
                <a:rPr lang="de-DE" sz="1200" b="1" dirty="0" smtClean="0"/>
                <a:t> Matrices</a:t>
              </a:r>
              <a:endParaRPr lang="de-DE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787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667161" y="5075892"/>
            <a:ext cx="2900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PlaceholderPenaltyFunctions</a:t>
            </a:r>
            <a:endParaRPr lang="en-US" dirty="0"/>
          </a:p>
        </p:txBody>
      </p:sp>
      <p:grpSp>
        <p:nvGrpSpPr>
          <p:cNvPr id="25" name="Gruppieren 24"/>
          <p:cNvGrpSpPr/>
          <p:nvPr/>
        </p:nvGrpSpPr>
        <p:grpSpPr>
          <a:xfrm>
            <a:off x="395536" y="1351872"/>
            <a:ext cx="6840760" cy="3517287"/>
            <a:chOff x="395536" y="1340768"/>
            <a:chExt cx="8352928" cy="3066264"/>
          </a:xfrm>
        </p:grpSpPr>
        <p:sp>
          <p:nvSpPr>
            <p:cNvPr id="27" name="Abgerundetes Rechteck 26"/>
            <p:cNvSpPr/>
            <p:nvPr/>
          </p:nvSpPr>
          <p:spPr>
            <a:xfrm>
              <a:off x="395536" y="1340768"/>
              <a:ext cx="8352928" cy="3066264"/>
            </a:xfrm>
            <a:prstGeom prst="roundRect">
              <a:avLst>
                <a:gd name="adj" fmla="val 3225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4600887" y="3750073"/>
              <a:ext cx="4147577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" name="Grafik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04" y="1548583"/>
            <a:ext cx="3339430" cy="3087052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381" y="1548583"/>
            <a:ext cx="3279105" cy="308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3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667161" y="5075892"/>
            <a:ext cx="2235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FinalPenaltyFunctions</a:t>
            </a:r>
            <a:endParaRPr lang="en-US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95536" y="1351872"/>
            <a:ext cx="7102538" cy="3517287"/>
            <a:chOff x="395536" y="1351872"/>
            <a:chExt cx="7102538" cy="3517287"/>
          </a:xfrm>
        </p:grpSpPr>
        <p:sp>
          <p:nvSpPr>
            <p:cNvPr id="27" name="Abgerundetes Rechteck 26"/>
            <p:cNvSpPr/>
            <p:nvPr/>
          </p:nvSpPr>
          <p:spPr>
            <a:xfrm>
              <a:off x="395536" y="1351872"/>
              <a:ext cx="7102538" cy="3517287"/>
            </a:xfrm>
            <a:prstGeom prst="roundRect">
              <a:avLst>
                <a:gd name="adj" fmla="val 3225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3839573" y="4115567"/>
              <a:ext cx="3396723" cy="5244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2"/>
            <a:srcRect l="4391" r="3008"/>
            <a:stretch/>
          </p:blipFill>
          <p:spPr>
            <a:xfrm>
              <a:off x="518160" y="1489448"/>
              <a:ext cx="3251380" cy="3245808"/>
            </a:xfrm>
            <a:prstGeom prst="rect">
              <a:avLst/>
            </a:prstGeom>
          </p:spPr>
        </p:pic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/>
            <a:srcRect l="3106" r="2603"/>
            <a:stretch/>
          </p:blipFill>
          <p:spPr>
            <a:xfrm>
              <a:off x="3905742" y="1489476"/>
              <a:ext cx="3250926" cy="3247648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703771" y="3075738"/>
              <a:ext cx="3247200" cy="98261"/>
            </a:xfrm>
            <a:prstGeom prst="rect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910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864733" y="5839352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PlaceholderFrameworkFullResolution_Annotations</a:t>
            </a: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1259633" y="251356"/>
            <a:ext cx="6840760" cy="4408714"/>
            <a:chOff x="1259633" y="251356"/>
            <a:chExt cx="6840760" cy="4408714"/>
          </a:xfrm>
        </p:grpSpPr>
        <p:grpSp>
          <p:nvGrpSpPr>
            <p:cNvPr id="5" name="Gruppieren 4"/>
            <p:cNvGrpSpPr/>
            <p:nvPr/>
          </p:nvGrpSpPr>
          <p:grpSpPr>
            <a:xfrm>
              <a:off x="1259633" y="251356"/>
              <a:ext cx="6840760" cy="4408714"/>
              <a:chOff x="1259633" y="251356"/>
              <a:chExt cx="6840760" cy="4408714"/>
            </a:xfrm>
          </p:grpSpPr>
          <p:grpSp>
            <p:nvGrpSpPr>
              <p:cNvPr id="25" name="Gruppieren 24"/>
              <p:cNvGrpSpPr/>
              <p:nvPr/>
            </p:nvGrpSpPr>
            <p:grpSpPr>
              <a:xfrm>
                <a:off x="1259633" y="251356"/>
                <a:ext cx="6840760" cy="4408714"/>
                <a:chOff x="395536" y="1316942"/>
                <a:chExt cx="8352928" cy="3090090"/>
              </a:xfrm>
            </p:grpSpPr>
            <p:sp>
              <p:nvSpPr>
                <p:cNvPr id="27" name="Abgerundetes Rechteck 26"/>
                <p:cNvSpPr/>
                <p:nvPr/>
              </p:nvSpPr>
              <p:spPr>
                <a:xfrm>
                  <a:off x="395536" y="1340768"/>
                  <a:ext cx="8352928" cy="3066264"/>
                </a:xfrm>
                <a:prstGeom prst="roundRect">
                  <a:avLst>
                    <a:gd name="adj" fmla="val 5608"/>
                  </a:avLst>
                </a:prstGeom>
                <a:gradFill>
                  <a:gsLst>
                    <a:gs pos="0">
                      <a:schemeClr val="lt1">
                        <a:tint val="40000"/>
                        <a:satMod val="350000"/>
                      </a:schemeClr>
                    </a:gs>
                    <a:gs pos="40000">
                      <a:schemeClr val="lt1">
                        <a:tint val="45000"/>
                        <a:shade val="99000"/>
                        <a:satMod val="3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</a:gradFill>
                <a:ln w="127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002">
                  <a:schemeClr val="l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sp>
              <p:nvSpPr>
                <p:cNvPr id="30" name="Rechteck 29"/>
                <p:cNvSpPr/>
                <p:nvPr/>
              </p:nvSpPr>
              <p:spPr>
                <a:xfrm>
                  <a:off x="4600887" y="3750073"/>
                  <a:ext cx="4147577" cy="45719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" name="Textfeld 30"/>
                <p:cNvSpPr txBox="1"/>
                <p:nvPr/>
              </p:nvSpPr>
              <p:spPr>
                <a:xfrm>
                  <a:off x="488089" y="1316942"/>
                  <a:ext cx="4344225" cy="542310"/>
                </a:xfrm>
                <a:prstGeom prst="rect">
                  <a:avLst/>
                </a:prstGeom>
                <a:noFill/>
                <a:effectLst>
                  <a:reflection blurRad="6350" stA="52000" endA="300" endPos="35000" dir="5400000" sy="-100000" algn="bl" rotWithShape="0"/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de-DE" b="1" dirty="0" err="1" smtClean="0"/>
                    <a:t>Placeholder</a:t>
                  </a:r>
                  <a:r>
                    <a:rPr lang="de-DE" b="1" dirty="0" smtClean="0"/>
                    <a:t> Not Final Images</a:t>
                  </a:r>
                </a:p>
              </p:txBody>
            </p:sp>
          </p:grpSp>
          <p:pic>
            <p:nvPicPr>
              <p:cNvPr id="4" name="Grafik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56" y="620688"/>
                <a:ext cx="6483893" cy="3535326"/>
              </a:xfrm>
              <a:prstGeom prst="rect">
                <a:avLst/>
              </a:prstGeom>
            </p:spPr>
          </p:pic>
          <p:pic>
            <p:nvPicPr>
              <p:cNvPr id="9" name="Grafik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3169" y="1013227"/>
                <a:ext cx="2402650" cy="2263210"/>
              </a:xfrm>
              <a:prstGeom prst="rect">
                <a:avLst/>
              </a:prstGeom>
            </p:spPr>
          </p:pic>
        </p:grpSp>
        <p:pic>
          <p:nvPicPr>
            <p:cNvPr id="6" name="Grafik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763" t="13460" r="20075" b="23540"/>
            <a:stretch/>
          </p:blipFill>
          <p:spPr>
            <a:xfrm>
              <a:off x="2768239" y="942906"/>
              <a:ext cx="2506799" cy="2457646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91061" y="1839333"/>
              <a:ext cx="2361996" cy="1570627"/>
            </a:xfrm>
            <a:prstGeom prst="rect">
              <a:avLst/>
            </a:prstGeom>
          </p:spPr>
        </p:pic>
        <p:sp>
          <p:nvSpPr>
            <p:cNvPr id="8" name="Rechteck 7"/>
            <p:cNvSpPr/>
            <p:nvPr/>
          </p:nvSpPr>
          <p:spPr>
            <a:xfrm>
              <a:off x="5555935" y="967261"/>
              <a:ext cx="2232248" cy="9019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17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864733" y="58393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FinalFrameworkFullResolution_Annotations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8" y="692696"/>
            <a:ext cx="911247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8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1864733" y="583935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FinalFrameworkFullResolution_Annotations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28" y="692696"/>
            <a:ext cx="911247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987824" y="4468878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FinalDEBS2013</a:t>
            </a:r>
            <a:endParaRPr lang="en-US" dirty="0"/>
          </a:p>
        </p:txBody>
      </p:sp>
      <p:grpSp>
        <p:nvGrpSpPr>
          <p:cNvPr id="40" name="Gruppieren 39"/>
          <p:cNvGrpSpPr/>
          <p:nvPr/>
        </p:nvGrpSpPr>
        <p:grpSpPr>
          <a:xfrm>
            <a:off x="647016" y="620689"/>
            <a:ext cx="8749520" cy="3096344"/>
            <a:chOff x="647016" y="620689"/>
            <a:chExt cx="8749520" cy="3096344"/>
          </a:xfrm>
        </p:grpSpPr>
        <p:sp>
          <p:nvSpPr>
            <p:cNvPr id="11" name="Abgerundetes Rechteck 10"/>
            <p:cNvSpPr/>
            <p:nvPr/>
          </p:nvSpPr>
          <p:spPr>
            <a:xfrm>
              <a:off x="647016" y="620689"/>
              <a:ext cx="8749520" cy="3096344"/>
            </a:xfrm>
            <a:prstGeom prst="roundRect">
              <a:avLst>
                <a:gd name="adj" fmla="val 3225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913566" y="1952200"/>
              <a:ext cx="2635370" cy="101475"/>
            </a:xfrm>
            <a:prstGeom prst="rect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3" name="Grafik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5" t="2805" r="22118" b="456"/>
            <a:stretch/>
          </p:blipFill>
          <p:spPr>
            <a:xfrm>
              <a:off x="755576" y="692696"/>
              <a:ext cx="2635368" cy="2635369"/>
            </a:xfrm>
            <a:prstGeom prst="rect">
              <a:avLst/>
            </a:prstGeom>
          </p:spPr>
        </p:pic>
        <p:sp>
          <p:nvSpPr>
            <p:cNvPr id="18" name="Rechteck 17"/>
            <p:cNvSpPr/>
            <p:nvPr/>
          </p:nvSpPr>
          <p:spPr>
            <a:xfrm>
              <a:off x="1211646" y="1132334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Gerader Verbinder 18"/>
            <p:cNvCxnSpPr/>
            <p:nvPr/>
          </p:nvCxnSpPr>
          <p:spPr>
            <a:xfrm>
              <a:off x="1506821" y="1420366"/>
              <a:ext cx="1319677" cy="182904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>
            <a:xfrm>
              <a:off x="1211646" y="1420366"/>
              <a:ext cx="617507" cy="184701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1208995" y="1132334"/>
              <a:ext cx="620158" cy="114453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>
            <a:xfrm>
              <a:off x="1499678" y="1127742"/>
              <a:ext cx="1313440" cy="11368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74" t="521" r="17314"/>
            <a:stretch/>
          </p:blipFill>
          <p:spPr>
            <a:xfrm>
              <a:off x="1836296" y="2276872"/>
              <a:ext cx="978153" cy="975600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632" r="17244"/>
            <a:stretch/>
          </p:blipFill>
          <p:spPr>
            <a:xfrm>
              <a:off x="3620318" y="692697"/>
              <a:ext cx="2620860" cy="2630988"/>
            </a:xfrm>
            <a:prstGeom prst="rect">
              <a:avLst/>
            </a:prstGeom>
          </p:spPr>
        </p:pic>
        <p:cxnSp>
          <p:nvCxnSpPr>
            <p:cNvPr id="32" name="Gerader Verbinder 31"/>
            <p:cNvCxnSpPr/>
            <p:nvPr/>
          </p:nvCxnSpPr>
          <p:spPr>
            <a:xfrm>
              <a:off x="4427984" y="1988839"/>
              <a:ext cx="1878995" cy="14481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r Verbinder 32"/>
            <p:cNvCxnSpPr/>
            <p:nvPr/>
          </p:nvCxnSpPr>
          <p:spPr>
            <a:xfrm>
              <a:off x="3686119" y="1988839"/>
              <a:ext cx="869675" cy="14481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/>
          </p:nvCxnSpPr>
          <p:spPr>
            <a:xfrm>
              <a:off x="3676439" y="1203547"/>
              <a:ext cx="889842" cy="56926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>
              <a:off x="4427984" y="1200485"/>
              <a:ext cx="1878995" cy="57233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74" t="17067" r="39673" b="11577"/>
            <a:stretch/>
          </p:blipFill>
          <p:spPr>
            <a:xfrm>
              <a:off x="4566281" y="1772816"/>
              <a:ext cx="1730211" cy="1664138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Rechteck 28"/>
            <p:cNvSpPr/>
            <p:nvPr/>
          </p:nvSpPr>
          <p:spPr>
            <a:xfrm>
              <a:off x="3679090" y="1203546"/>
              <a:ext cx="748894" cy="785293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Grafik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35" t="2805" r="22118" b="456"/>
            <a:stretch/>
          </p:blipFill>
          <p:spPr>
            <a:xfrm>
              <a:off x="5536781" y="771944"/>
              <a:ext cx="2635368" cy="2635369"/>
            </a:xfrm>
            <a:prstGeom prst="rect">
              <a:avLst/>
            </a:prstGeom>
          </p:spPr>
        </p:pic>
      </p:grpSp>
      <p:sp>
        <p:nvSpPr>
          <p:cNvPr id="4" name="Ellipse 3"/>
          <p:cNvSpPr/>
          <p:nvPr/>
        </p:nvSpPr>
        <p:spPr>
          <a:xfrm>
            <a:off x="2611206" y="2137607"/>
            <a:ext cx="360040" cy="3600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en-US" dirty="0"/>
          </a:p>
        </p:txBody>
      </p:sp>
      <p:sp>
        <p:nvSpPr>
          <p:cNvPr id="24" name="Ellipse 23"/>
          <p:cNvSpPr/>
          <p:nvPr/>
        </p:nvSpPr>
        <p:spPr>
          <a:xfrm>
            <a:off x="5007441" y="4581128"/>
            <a:ext cx="360040" cy="3600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50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987824" y="4468878"/>
            <a:ext cx="16995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Final1DEBS2013</a:t>
            </a:r>
            <a:endParaRPr lang="en-US" dirty="0"/>
          </a:p>
        </p:txBody>
      </p:sp>
      <p:sp>
        <p:nvSpPr>
          <p:cNvPr id="24" name="Ellipse 23"/>
          <p:cNvSpPr/>
          <p:nvPr/>
        </p:nvSpPr>
        <p:spPr>
          <a:xfrm>
            <a:off x="4797136" y="4581128"/>
            <a:ext cx="360040" cy="36004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</a:t>
            </a:r>
            <a:endParaRPr lang="en-US" dirty="0"/>
          </a:p>
        </p:txBody>
      </p:sp>
      <p:grpSp>
        <p:nvGrpSpPr>
          <p:cNvPr id="98" name="Gruppieren 97"/>
          <p:cNvGrpSpPr/>
          <p:nvPr/>
        </p:nvGrpSpPr>
        <p:grpSpPr>
          <a:xfrm>
            <a:off x="596900" y="625422"/>
            <a:ext cx="8799636" cy="2914948"/>
            <a:chOff x="596900" y="625422"/>
            <a:chExt cx="8799636" cy="2914948"/>
          </a:xfrm>
        </p:grpSpPr>
        <p:sp>
          <p:nvSpPr>
            <p:cNvPr id="88" name="Abgerundetes Rechteck 87"/>
            <p:cNvSpPr/>
            <p:nvPr/>
          </p:nvSpPr>
          <p:spPr>
            <a:xfrm>
              <a:off x="596900" y="625422"/>
              <a:ext cx="8799636" cy="2914948"/>
            </a:xfrm>
            <a:prstGeom prst="roundRect">
              <a:avLst>
                <a:gd name="adj" fmla="val 3225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5" name="Grafik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7913566" y="1952200"/>
              <a:ext cx="2635370" cy="101475"/>
            </a:xfrm>
            <a:prstGeom prst="rect">
              <a:avLst/>
            </a:prstGeom>
            <a:ln w="1270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7" name="Grafik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5979" y="692696"/>
              <a:ext cx="2630429" cy="26243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Rechteck 27"/>
            <p:cNvSpPr/>
            <p:nvPr/>
          </p:nvSpPr>
          <p:spPr>
            <a:xfrm>
              <a:off x="7385243" y="1695910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Gerader Verbinder 29"/>
            <p:cNvCxnSpPr/>
            <p:nvPr/>
          </p:nvCxnSpPr>
          <p:spPr>
            <a:xfrm>
              <a:off x="7673275" y="1983942"/>
              <a:ext cx="1404033" cy="147045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r Verbinder 30"/>
            <p:cNvCxnSpPr/>
            <p:nvPr/>
          </p:nvCxnSpPr>
          <p:spPr>
            <a:xfrm>
              <a:off x="7385243" y="1983942"/>
              <a:ext cx="734991" cy="1473666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r Verbinder 35"/>
            <p:cNvCxnSpPr/>
            <p:nvPr/>
          </p:nvCxnSpPr>
          <p:spPr>
            <a:xfrm>
              <a:off x="7385243" y="1692017"/>
              <a:ext cx="734991" cy="80274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r Verbinder 36"/>
            <p:cNvCxnSpPr/>
            <p:nvPr/>
          </p:nvCxnSpPr>
          <p:spPr>
            <a:xfrm>
              <a:off x="7673275" y="1695910"/>
              <a:ext cx="1404033" cy="787152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Grafik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0234" y="2494766"/>
              <a:ext cx="957074" cy="947930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1" name="Ellipse 40"/>
            <p:cNvSpPr/>
            <p:nvPr/>
          </p:nvSpPr>
          <p:spPr>
            <a:xfrm>
              <a:off x="8776789" y="2327831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a</a:t>
              </a:r>
              <a:endParaRPr lang="en-US" dirty="0"/>
            </a:p>
          </p:txBody>
        </p:sp>
        <p:cxnSp>
          <p:nvCxnSpPr>
            <p:cNvPr id="72" name="Gerader Verbinder 71"/>
            <p:cNvCxnSpPr>
              <a:stCxn id="74" idx="7"/>
            </p:cNvCxnSpPr>
            <p:nvPr/>
          </p:nvCxnSpPr>
          <p:spPr>
            <a:xfrm flipH="1">
              <a:off x="6918619" y="700979"/>
              <a:ext cx="388797" cy="4434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r Verbinder 72"/>
            <p:cNvCxnSpPr>
              <a:stCxn id="74" idx="1"/>
            </p:cNvCxnSpPr>
            <p:nvPr/>
          </p:nvCxnSpPr>
          <p:spPr>
            <a:xfrm>
              <a:off x="7052830" y="700979"/>
              <a:ext cx="432527" cy="46015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/>
          </p:nvSpPr>
          <p:spPr>
            <a:xfrm>
              <a:off x="7000103" y="648252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b</a:t>
              </a:r>
              <a:endParaRPr lang="en-US" dirty="0"/>
            </a:p>
          </p:txBody>
        </p:sp>
        <p:pic>
          <p:nvPicPr>
            <p:cNvPr id="77" name="Grafik 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20318" y="692697"/>
              <a:ext cx="2629178" cy="1802069"/>
            </a:xfrm>
            <a:prstGeom prst="rect">
              <a:avLst/>
            </a:prstGeom>
          </p:spPr>
        </p:pic>
        <p:cxnSp>
          <p:nvCxnSpPr>
            <p:cNvPr id="33" name="Gerader Verbinder 32"/>
            <p:cNvCxnSpPr/>
            <p:nvPr/>
          </p:nvCxnSpPr>
          <p:spPr>
            <a:xfrm>
              <a:off x="3951491" y="1556793"/>
              <a:ext cx="396620" cy="1897607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/>
            <p:cNvCxnSpPr/>
            <p:nvPr/>
          </p:nvCxnSpPr>
          <p:spPr>
            <a:xfrm>
              <a:off x="3951491" y="668214"/>
              <a:ext cx="404485" cy="110366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/>
            <p:cNvSpPr/>
            <p:nvPr/>
          </p:nvSpPr>
          <p:spPr>
            <a:xfrm>
              <a:off x="3951491" y="683126"/>
              <a:ext cx="774357" cy="873667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Gerader Verbinder 31"/>
            <p:cNvCxnSpPr/>
            <p:nvPr/>
          </p:nvCxnSpPr>
          <p:spPr>
            <a:xfrm>
              <a:off x="4720196" y="1556793"/>
              <a:ext cx="1536579" cy="187922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/>
            <p:cNvCxnSpPr/>
            <p:nvPr/>
          </p:nvCxnSpPr>
          <p:spPr>
            <a:xfrm>
              <a:off x="4725848" y="682188"/>
              <a:ext cx="1536216" cy="10896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fik 7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801" t="14350" r="37400" b="28062"/>
            <a:stretch/>
          </p:blipFill>
          <p:spPr>
            <a:xfrm>
              <a:off x="4355976" y="1772816"/>
              <a:ext cx="1900799" cy="1663200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Grafik 8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5055" y="692696"/>
              <a:ext cx="2627403" cy="2624400"/>
            </a:xfrm>
            <a:prstGeom prst="rect">
              <a:avLst/>
            </a:prstGeom>
          </p:spPr>
        </p:pic>
        <p:sp>
          <p:nvSpPr>
            <p:cNvPr id="43" name="Rechteck 42"/>
            <p:cNvSpPr/>
            <p:nvPr/>
          </p:nvSpPr>
          <p:spPr>
            <a:xfrm>
              <a:off x="1733326" y="1695910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Gerader Verbinder 44"/>
            <p:cNvCxnSpPr/>
            <p:nvPr/>
          </p:nvCxnSpPr>
          <p:spPr>
            <a:xfrm>
              <a:off x="1739965" y="1983942"/>
              <a:ext cx="758455" cy="1473666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/>
            <p:cNvCxnSpPr/>
            <p:nvPr/>
          </p:nvCxnSpPr>
          <p:spPr>
            <a:xfrm>
              <a:off x="1739965" y="1695910"/>
              <a:ext cx="758455" cy="771186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Gerader Verbinder 46"/>
            <p:cNvCxnSpPr/>
            <p:nvPr/>
          </p:nvCxnSpPr>
          <p:spPr>
            <a:xfrm>
              <a:off x="2021358" y="1692017"/>
              <a:ext cx="1461027" cy="76283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r Verbinder 52"/>
            <p:cNvCxnSpPr>
              <a:stCxn id="51" idx="7"/>
            </p:cNvCxnSpPr>
            <p:nvPr/>
          </p:nvCxnSpPr>
          <p:spPr>
            <a:xfrm flipH="1">
              <a:off x="1250156" y="720941"/>
              <a:ext cx="388797" cy="4434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r Verbinder 54"/>
            <p:cNvCxnSpPr>
              <a:stCxn id="51" idx="1"/>
            </p:cNvCxnSpPr>
            <p:nvPr/>
          </p:nvCxnSpPr>
          <p:spPr>
            <a:xfrm>
              <a:off x="1384367" y="720941"/>
              <a:ext cx="432527" cy="46015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/>
          </p:nvSpPr>
          <p:spPr>
            <a:xfrm>
              <a:off x="1331640" y="668214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/>
                <a:t>b</a:t>
              </a:r>
              <a:endParaRPr lang="en-US" dirty="0"/>
            </a:p>
          </p:txBody>
        </p:sp>
        <p:cxnSp>
          <p:nvCxnSpPr>
            <p:cNvPr id="44" name="Gerader Verbinder 43"/>
            <p:cNvCxnSpPr/>
            <p:nvPr/>
          </p:nvCxnSpPr>
          <p:spPr>
            <a:xfrm>
              <a:off x="2027997" y="1971454"/>
              <a:ext cx="1432753" cy="1482946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5563" y="2467096"/>
              <a:ext cx="947322" cy="975600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Ellipse 48"/>
            <p:cNvSpPr/>
            <p:nvPr/>
          </p:nvSpPr>
          <p:spPr>
            <a:xfrm>
              <a:off x="3280473" y="2327831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 smtClean="0"/>
                <a:t>a</a:t>
              </a:r>
              <a:endParaRPr lang="en-US" dirty="0"/>
            </a:p>
          </p:txBody>
        </p:sp>
        <p:cxnSp>
          <p:nvCxnSpPr>
            <p:cNvPr id="91" name="Gerader Verbinder 90"/>
            <p:cNvCxnSpPr>
              <a:stCxn id="93" idx="7"/>
            </p:cNvCxnSpPr>
            <p:nvPr/>
          </p:nvCxnSpPr>
          <p:spPr>
            <a:xfrm flipH="1">
              <a:off x="7539038" y="697107"/>
              <a:ext cx="917844" cy="460181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r Verbinder 91"/>
            <p:cNvCxnSpPr>
              <a:stCxn id="93" idx="1"/>
            </p:cNvCxnSpPr>
            <p:nvPr/>
          </p:nvCxnSpPr>
          <p:spPr>
            <a:xfrm>
              <a:off x="8202296" y="697107"/>
              <a:ext cx="643246" cy="483993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Ellipse 92"/>
            <p:cNvSpPr/>
            <p:nvPr/>
          </p:nvSpPr>
          <p:spPr>
            <a:xfrm>
              <a:off x="8149569" y="644380"/>
              <a:ext cx="360040" cy="360040"/>
            </a:xfrm>
            <a:prstGeom prst="ellips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de-DE" dirty="0" smtClean="0"/>
                <a:t>c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974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>
            <a:off x="1993571" y="6093296"/>
            <a:ext cx="1299105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2D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Projection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4555187" y="6093296"/>
            <a:ext cx="1626104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Nearest</a:t>
            </a:r>
            <a:r>
              <a: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Neigbors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375485" y="6093296"/>
            <a:ext cx="953793" cy="288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</a:rPr>
              <a:t>Similarity</a:t>
            </a: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</a:endParaRPr>
          </a:p>
        </p:txBody>
      </p:sp>
      <p:grpSp>
        <p:nvGrpSpPr>
          <p:cNvPr id="7" name="Gruppieren 6"/>
          <p:cNvGrpSpPr/>
          <p:nvPr/>
        </p:nvGrpSpPr>
        <p:grpSpPr>
          <a:xfrm>
            <a:off x="501009" y="4266879"/>
            <a:ext cx="1823496" cy="1703831"/>
            <a:chOff x="153313" y="4541373"/>
            <a:chExt cx="1823496" cy="1703831"/>
          </a:xfrm>
        </p:grpSpPr>
        <p:pic>
          <p:nvPicPr>
            <p:cNvPr id="8" name="Picture 21"/>
            <p:cNvPicPr>
              <a:picLocks noChangeAspect="1" noChangeArrowheads="1"/>
            </p:cNvPicPr>
            <p:nvPr/>
          </p:nvPicPr>
          <p:blipFill>
            <a:blip r:embed="rId2" cstate="print"/>
            <a:srcRect l="27163" t="16617" r="30313" b="14714"/>
            <a:stretch>
              <a:fillRect/>
            </a:stretch>
          </p:blipFill>
          <p:spPr bwMode="auto">
            <a:xfrm>
              <a:off x="153313" y="4541373"/>
              <a:ext cx="873160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2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7684" y="4815568"/>
              <a:ext cx="890976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2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9870" y="5089763"/>
              <a:ext cx="882333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25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093412" y="5363959"/>
              <a:ext cx="883397" cy="8812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5" name="Gruppieren 44"/>
          <p:cNvGrpSpPr/>
          <p:nvPr/>
        </p:nvGrpSpPr>
        <p:grpSpPr>
          <a:xfrm>
            <a:off x="5195329" y="4266879"/>
            <a:ext cx="1762490" cy="1762490"/>
            <a:chOff x="5357641" y="4541373"/>
            <a:chExt cx="1762490" cy="1762490"/>
          </a:xfrm>
        </p:grpSpPr>
        <p:sp>
          <p:nvSpPr>
            <p:cNvPr id="46" name="Rechteck 45"/>
            <p:cNvSpPr/>
            <p:nvPr/>
          </p:nvSpPr>
          <p:spPr bwMode="auto">
            <a:xfrm>
              <a:off x="5357641" y="4541373"/>
              <a:ext cx="1762490" cy="1762490"/>
            </a:xfrm>
            <a:prstGeom prst="rect">
              <a:avLst/>
            </a:prstGeom>
            <a:gradFill>
              <a:gsLst>
                <a:gs pos="0">
                  <a:srgbClr val="FFEFD1"/>
                </a:gs>
                <a:gs pos="64999">
                  <a:srgbClr val="F0EBD5"/>
                </a:gs>
                <a:gs pos="100000">
                  <a:srgbClr val="D1C39F"/>
                </a:gs>
              </a:gsLst>
              <a:lin ang="5400000" scaled="0"/>
            </a:gra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7" name="Ellipse 46"/>
            <p:cNvSpPr/>
            <p:nvPr/>
          </p:nvSpPr>
          <p:spPr bwMode="auto">
            <a:xfrm>
              <a:off x="5827495" y="4776397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8" name="Ellipse 47"/>
            <p:cNvSpPr/>
            <p:nvPr/>
          </p:nvSpPr>
          <p:spPr bwMode="auto">
            <a:xfrm>
              <a:off x="5951849" y="490075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9" name="Ellipse 48"/>
            <p:cNvSpPr/>
            <p:nvPr/>
          </p:nvSpPr>
          <p:spPr bwMode="auto">
            <a:xfrm>
              <a:off x="5858584" y="4986552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0" name="Ellipse 49"/>
            <p:cNvSpPr/>
            <p:nvPr/>
          </p:nvSpPr>
          <p:spPr bwMode="auto">
            <a:xfrm>
              <a:off x="5709983" y="4893910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1" name="Ellipse 50"/>
            <p:cNvSpPr/>
            <p:nvPr/>
          </p:nvSpPr>
          <p:spPr bwMode="auto">
            <a:xfrm>
              <a:off x="5886251" y="47176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2" name="Ellipse 51"/>
            <p:cNvSpPr/>
            <p:nvPr/>
          </p:nvSpPr>
          <p:spPr bwMode="auto">
            <a:xfrm>
              <a:off x="5945008" y="4835154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3" name="Ellipse 52"/>
            <p:cNvSpPr/>
            <p:nvPr/>
          </p:nvSpPr>
          <p:spPr bwMode="auto">
            <a:xfrm>
              <a:off x="5768739" y="47176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4" name="Ellipse 53"/>
            <p:cNvSpPr/>
            <p:nvPr/>
          </p:nvSpPr>
          <p:spPr bwMode="auto">
            <a:xfrm>
              <a:off x="5768739" y="5598984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5" name="Ellipse 54"/>
            <p:cNvSpPr/>
            <p:nvPr/>
          </p:nvSpPr>
          <p:spPr bwMode="auto">
            <a:xfrm>
              <a:off x="5827495" y="5657741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6" name="Ellipse 55"/>
            <p:cNvSpPr/>
            <p:nvPr/>
          </p:nvSpPr>
          <p:spPr bwMode="auto">
            <a:xfrm>
              <a:off x="5709983" y="5716497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7" name="Ellipse 56"/>
            <p:cNvSpPr/>
            <p:nvPr/>
          </p:nvSpPr>
          <p:spPr bwMode="auto">
            <a:xfrm>
              <a:off x="5768739" y="5775253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58" name="Ellipse 57"/>
            <p:cNvSpPr/>
            <p:nvPr/>
          </p:nvSpPr>
          <p:spPr bwMode="auto">
            <a:xfrm>
              <a:off x="5893092" y="5899606"/>
              <a:ext cx="58756" cy="58756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grpSp>
          <p:nvGrpSpPr>
            <p:cNvPr id="59" name="Gruppieren 90"/>
            <p:cNvGrpSpPr/>
            <p:nvPr/>
          </p:nvGrpSpPr>
          <p:grpSpPr>
            <a:xfrm>
              <a:off x="6591326" y="5246447"/>
              <a:ext cx="226414" cy="176269"/>
              <a:chOff x="19846985" y="5852319"/>
              <a:chExt cx="277479" cy="216024"/>
            </a:xfrm>
          </p:grpSpPr>
          <p:sp>
            <p:nvSpPr>
              <p:cNvPr id="90" name="Ellipse 89"/>
              <p:cNvSpPr/>
              <p:nvPr/>
            </p:nvSpPr>
            <p:spPr bwMode="auto">
              <a:xfrm>
                <a:off x="19918993" y="5852319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91" name="Ellipse 90"/>
              <p:cNvSpPr/>
              <p:nvPr/>
            </p:nvSpPr>
            <p:spPr bwMode="auto">
              <a:xfrm>
                <a:off x="19846985" y="5924327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  <p:sp>
            <p:nvSpPr>
              <p:cNvPr id="92" name="Ellipse 91"/>
              <p:cNvSpPr/>
              <p:nvPr/>
            </p:nvSpPr>
            <p:spPr bwMode="auto">
              <a:xfrm>
                <a:off x="20052456" y="5996335"/>
                <a:ext cx="72008" cy="72008"/>
              </a:xfrm>
              <a:prstGeom prst="ellipse">
                <a:avLst/>
              </a:prstGeom>
              <a:solidFill>
                <a:srgbClr val="FF0000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525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7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</a:endParaRPr>
              </a:p>
            </p:txBody>
          </p:sp>
        </p:grpSp>
        <p:sp>
          <p:nvSpPr>
            <p:cNvPr id="60" name="Ellipse 59"/>
            <p:cNvSpPr/>
            <p:nvPr/>
          </p:nvSpPr>
          <p:spPr bwMode="auto">
            <a:xfrm>
              <a:off x="5818884" y="4893910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1" name="Ellipse 60"/>
            <p:cNvSpPr/>
            <p:nvPr/>
          </p:nvSpPr>
          <p:spPr bwMode="auto">
            <a:xfrm>
              <a:off x="6347690" y="536395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2" name="Ellipse 61"/>
            <p:cNvSpPr/>
            <p:nvPr/>
          </p:nvSpPr>
          <p:spPr bwMode="auto">
            <a:xfrm>
              <a:off x="6523959" y="5481472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3" name="Ellipse 62"/>
            <p:cNvSpPr/>
            <p:nvPr/>
          </p:nvSpPr>
          <p:spPr bwMode="auto">
            <a:xfrm>
              <a:off x="6465203" y="5422716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4" name="Ellipse 63"/>
            <p:cNvSpPr/>
            <p:nvPr/>
          </p:nvSpPr>
          <p:spPr bwMode="auto">
            <a:xfrm>
              <a:off x="5642616" y="5011422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5" name="Ellipse 64"/>
            <p:cNvSpPr/>
            <p:nvPr/>
          </p:nvSpPr>
          <p:spPr bwMode="auto">
            <a:xfrm>
              <a:off x="5863027" y="491463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6" name="Ellipse 65"/>
            <p:cNvSpPr/>
            <p:nvPr/>
          </p:nvSpPr>
          <p:spPr bwMode="auto">
            <a:xfrm>
              <a:off x="5818884" y="5070178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7" name="Ellipse 66"/>
            <p:cNvSpPr/>
            <p:nvPr/>
          </p:nvSpPr>
          <p:spPr bwMode="auto">
            <a:xfrm>
              <a:off x="5818884" y="589276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8" name="Ellipse 67"/>
            <p:cNvSpPr/>
            <p:nvPr/>
          </p:nvSpPr>
          <p:spPr bwMode="auto">
            <a:xfrm>
              <a:off x="5877640" y="57164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69" name="Ellipse 68"/>
            <p:cNvSpPr/>
            <p:nvPr/>
          </p:nvSpPr>
          <p:spPr bwMode="auto">
            <a:xfrm>
              <a:off x="5760128" y="57164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0" name="Ellipse 69"/>
            <p:cNvSpPr/>
            <p:nvPr/>
          </p:nvSpPr>
          <p:spPr bwMode="auto">
            <a:xfrm>
              <a:off x="5583859" y="5892765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1" name="Ellipse 70"/>
            <p:cNvSpPr/>
            <p:nvPr/>
          </p:nvSpPr>
          <p:spPr bwMode="auto">
            <a:xfrm>
              <a:off x="5701372" y="5598984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2" name="Ellipse 71"/>
            <p:cNvSpPr/>
            <p:nvPr/>
          </p:nvSpPr>
          <p:spPr bwMode="auto">
            <a:xfrm>
              <a:off x="5995153" y="4776397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3" name="Ellipse 72"/>
            <p:cNvSpPr/>
            <p:nvPr/>
          </p:nvSpPr>
          <p:spPr bwMode="auto">
            <a:xfrm>
              <a:off x="5642616" y="460012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4" name="Ellipse 73"/>
            <p:cNvSpPr/>
            <p:nvPr/>
          </p:nvSpPr>
          <p:spPr bwMode="auto">
            <a:xfrm>
              <a:off x="5818884" y="4600129"/>
              <a:ext cx="58756" cy="58756"/>
            </a:xfrm>
            <a:prstGeom prst="ellipse">
              <a:avLst/>
            </a:prstGeom>
            <a:solidFill>
              <a:srgbClr val="333399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525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7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cxnSp>
          <p:nvCxnSpPr>
            <p:cNvPr id="75" name="Gerade Verbindung 74"/>
            <p:cNvCxnSpPr>
              <a:stCxn id="73" idx="5"/>
              <a:endCxn id="53" idx="1"/>
            </p:cNvCxnSpPr>
            <p:nvPr/>
          </p:nvCxnSpPr>
          <p:spPr bwMode="auto">
            <a:xfrm>
              <a:off x="5692768" y="4650281"/>
              <a:ext cx="84576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Gerade Verbindung 75"/>
            <p:cNvCxnSpPr>
              <a:stCxn id="74" idx="4"/>
              <a:endCxn id="51" idx="1"/>
            </p:cNvCxnSpPr>
            <p:nvPr/>
          </p:nvCxnSpPr>
          <p:spPr bwMode="auto">
            <a:xfrm>
              <a:off x="5848262" y="4658885"/>
              <a:ext cx="46593" cy="67361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Gerade Verbindung 76"/>
            <p:cNvCxnSpPr>
              <a:stCxn id="72" idx="3"/>
              <a:endCxn id="52" idx="7"/>
            </p:cNvCxnSpPr>
            <p:nvPr/>
          </p:nvCxnSpPr>
          <p:spPr bwMode="auto">
            <a:xfrm flipH="1">
              <a:off x="5995159" y="4826549"/>
              <a:ext cx="8598" cy="17209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Gerade Verbindung 77"/>
            <p:cNvCxnSpPr>
              <a:stCxn id="47" idx="4"/>
              <a:endCxn id="60" idx="0"/>
            </p:cNvCxnSpPr>
            <p:nvPr/>
          </p:nvCxnSpPr>
          <p:spPr bwMode="auto">
            <a:xfrm flipH="1">
              <a:off x="5848262" y="4835154"/>
              <a:ext cx="8611" cy="58756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9" name="Gerade Verbindung 78"/>
            <p:cNvCxnSpPr>
              <a:stCxn id="50" idx="3"/>
              <a:endCxn id="64" idx="7"/>
            </p:cNvCxnSpPr>
            <p:nvPr/>
          </p:nvCxnSpPr>
          <p:spPr bwMode="auto">
            <a:xfrm flipH="1">
              <a:off x="5692768" y="4944062"/>
              <a:ext cx="25820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Gerade Verbindung 79"/>
            <p:cNvCxnSpPr>
              <a:stCxn id="49" idx="3"/>
            </p:cNvCxnSpPr>
            <p:nvPr/>
          </p:nvCxnSpPr>
          <p:spPr bwMode="auto">
            <a:xfrm flipH="1">
              <a:off x="5852665" y="5036703"/>
              <a:ext cx="14523" cy="3347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Gerade Verbindung 80"/>
            <p:cNvCxnSpPr>
              <a:stCxn id="48" idx="2"/>
              <a:endCxn id="65" idx="6"/>
            </p:cNvCxnSpPr>
            <p:nvPr/>
          </p:nvCxnSpPr>
          <p:spPr bwMode="auto">
            <a:xfrm flipH="1">
              <a:off x="5921784" y="4930129"/>
              <a:ext cx="30065" cy="1388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Gerade Verbindung 81"/>
            <p:cNvCxnSpPr>
              <a:stCxn id="91" idx="2"/>
              <a:endCxn id="61" idx="6"/>
            </p:cNvCxnSpPr>
            <p:nvPr/>
          </p:nvCxnSpPr>
          <p:spPr bwMode="auto">
            <a:xfrm flipH="1">
              <a:off x="6406446" y="5334581"/>
              <a:ext cx="184880" cy="58756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Gerade Verbindung 82"/>
            <p:cNvCxnSpPr>
              <a:stCxn id="92" idx="3"/>
              <a:endCxn id="62" idx="7"/>
            </p:cNvCxnSpPr>
            <p:nvPr/>
          </p:nvCxnSpPr>
          <p:spPr bwMode="auto">
            <a:xfrm flipH="1">
              <a:off x="6574111" y="5414111"/>
              <a:ext cx="193477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Gerade Verbindung 83"/>
            <p:cNvCxnSpPr>
              <a:stCxn id="90" idx="4"/>
              <a:endCxn id="63" idx="7"/>
            </p:cNvCxnSpPr>
            <p:nvPr/>
          </p:nvCxnSpPr>
          <p:spPr bwMode="auto">
            <a:xfrm flipH="1">
              <a:off x="6515354" y="5305203"/>
              <a:ext cx="164106" cy="126117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Gerade Verbindung 84"/>
            <p:cNvCxnSpPr>
              <a:stCxn id="54" idx="2"/>
              <a:endCxn id="71" idx="6"/>
            </p:cNvCxnSpPr>
            <p:nvPr/>
          </p:nvCxnSpPr>
          <p:spPr bwMode="auto">
            <a:xfrm flipH="1">
              <a:off x="5760128" y="5628362"/>
              <a:ext cx="8611" cy="0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Gerade Verbindung 85"/>
            <p:cNvCxnSpPr>
              <a:stCxn id="55" idx="5"/>
              <a:endCxn id="68" idx="1"/>
            </p:cNvCxnSpPr>
            <p:nvPr/>
          </p:nvCxnSpPr>
          <p:spPr bwMode="auto">
            <a:xfrm>
              <a:off x="5877647" y="5707892"/>
              <a:ext cx="8598" cy="17209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7" name="Gerade Verbindung 86"/>
            <p:cNvCxnSpPr>
              <a:stCxn id="58" idx="2"/>
              <a:endCxn id="67" idx="6"/>
            </p:cNvCxnSpPr>
            <p:nvPr/>
          </p:nvCxnSpPr>
          <p:spPr bwMode="auto">
            <a:xfrm flipH="1" flipV="1">
              <a:off x="5877640" y="5922143"/>
              <a:ext cx="15452" cy="6841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8" name="Gerade Verbindung 87"/>
            <p:cNvCxnSpPr>
              <a:stCxn id="57" idx="3"/>
              <a:endCxn id="70" idx="7"/>
            </p:cNvCxnSpPr>
            <p:nvPr/>
          </p:nvCxnSpPr>
          <p:spPr bwMode="auto">
            <a:xfrm flipH="1">
              <a:off x="5634011" y="5825405"/>
              <a:ext cx="143332" cy="75965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9" name="Gerade Verbindung 88"/>
            <p:cNvCxnSpPr>
              <a:stCxn id="69" idx="6"/>
              <a:endCxn id="69" idx="2"/>
            </p:cNvCxnSpPr>
            <p:nvPr/>
          </p:nvCxnSpPr>
          <p:spPr bwMode="auto">
            <a:xfrm flipH="1">
              <a:off x="5760128" y="5745875"/>
              <a:ext cx="58756" cy="0"/>
            </a:xfrm>
            <a:prstGeom prst="line">
              <a:avLst/>
            </a:prstGeom>
            <a:solidFill>
              <a:srgbClr val="BBE0E3"/>
            </a:solidFill>
            <a:ln w="15875" cap="rnd" cmpd="sng" algn="ctr">
              <a:solidFill>
                <a:srgbClr val="000000">
                  <a:lumMod val="75000"/>
                  <a:lumOff val="25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93" name="Gruppieren 92"/>
          <p:cNvGrpSpPr/>
          <p:nvPr/>
        </p:nvGrpSpPr>
        <p:grpSpPr>
          <a:xfrm>
            <a:off x="7511984" y="4266879"/>
            <a:ext cx="1762489" cy="1762490"/>
            <a:chOff x="7967889" y="4541373"/>
            <a:chExt cx="1762489" cy="1762490"/>
          </a:xfrm>
        </p:grpSpPr>
        <p:pic>
          <p:nvPicPr>
            <p:cNvPr id="94" name="Picture 26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67889" y="4541373"/>
              <a:ext cx="1172124" cy="1174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7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8568187" y="5128869"/>
              <a:ext cx="1162191" cy="1174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7" name="Nach unten gekrümmter Pfeil 96"/>
          <p:cNvSpPr/>
          <p:nvPr/>
        </p:nvSpPr>
        <p:spPr bwMode="auto">
          <a:xfrm>
            <a:off x="6719703" y="4090610"/>
            <a:ext cx="1030399" cy="417443"/>
          </a:xfrm>
          <a:prstGeom prst="curvedDown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8" name="Nach unten gekrümmter Pfeil 97"/>
          <p:cNvSpPr/>
          <p:nvPr/>
        </p:nvSpPr>
        <p:spPr bwMode="auto">
          <a:xfrm>
            <a:off x="2086389" y="4090610"/>
            <a:ext cx="1030399" cy="417443"/>
          </a:xfrm>
          <a:prstGeom prst="curvedDownArrow">
            <a:avLst/>
          </a:prstGeom>
          <a:gradFill rotWithShape="1">
            <a:gsLst>
              <a:gs pos="0">
                <a:srgbClr val="FFFFFF">
                  <a:shade val="51000"/>
                  <a:satMod val="130000"/>
                </a:srgbClr>
              </a:gs>
              <a:gs pos="80000">
                <a:srgbClr val="FFFFFF">
                  <a:shade val="93000"/>
                  <a:satMod val="130000"/>
                </a:srgbClr>
              </a:gs>
              <a:gs pos="100000">
                <a:srgbClr val="FFFFFF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2" name="Abgerundetes Rechteck 1"/>
          <p:cNvSpPr/>
          <p:nvPr/>
        </p:nvSpPr>
        <p:spPr>
          <a:xfrm>
            <a:off x="594747" y="301098"/>
            <a:ext cx="7920880" cy="2335814"/>
          </a:xfrm>
          <a:prstGeom prst="roundRect">
            <a:avLst>
              <a:gd name="adj" fmla="val 6680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35000">
                <a:schemeClr val="bg1">
                  <a:lumMod val="85000"/>
                </a:schemeClr>
              </a:gs>
              <a:gs pos="100000">
                <a:schemeClr val="bg1"/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594747" y="370658"/>
            <a:ext cx="2321069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/>
            <a:r>
              <a:rPr lang="de-DE" sz="1200" b="1" dirty="0" smtClean="0"/>
              <a:t>Multiple Matrices </a:t>
            </a:r>
            <a:r>
              <a:rPr lang="de-DE" sz="1200" b="1" dirty="0" err="1" smtClean="0"/>
              <a:t>of</a:t>
            </a:r>
            <a:r>
              <a:rPr lang="de-DE" sz="1200" b="1" dirty="0" smtClean="0"/>
              <a:t> </a:t>
            </a:r>
            <a:r>
              <a:rPr lang="de-DE" sz="1200" b="1" dirty="0" err="1"/>
              <a:t>v</a:t>
            </a:r>
            <a:r>
              <a:rPr lang="de-DE" sz="1200" b="1" dirty="0" err="1" smtClean="0"/>
              <a:t>arying</a:t>
            </a:r>
            <a:r>
              <a:rPr lang="de-DE" sz="1200" b="1" dirty="0" smtClean="0"/>
              <a:t> Size</a:t>
            </a:r>
            <a:endParaRPr lang="de-DE" sz="1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65199"/>
            <a:ext cx="297643" cy="2995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9" name="Textfeld 98"/>
          <p:cNvSpPr txBox="1"/>
          <p:nvPr/>
        </p:nvSpPr>
        <p:spPr>
          <a:xfrm>
            <a:off x="2915816" y="370658"/>
            <a:ext cx="3240359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/>
            <a:r>
              <a:rPr lang="de-DE" sz="1200" b="1" dirty="0" err="1" smtClean="0"/>
              <a:t>Distance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Function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based</a:t>
            </a:r>
            <a:r>
              <a:rPr lang="de-DE" sz="1200" b="1" dirty="0" smtClean="0"/>
              <a:t> on </a:t>
            </a:r>
            <a:br>
              <a:rPr lang="de-DE" sz="1200" b="1" dirty="0" smtClean="0"/>
            </a:br>
            <a:r>
              <a:rPr lang="de-DE" sz="1200" b="1" dirty="0" smtClean="0"/>
              <a:t>2D </a:t>
            </a:r>
            <a:r>
              <a:rPr lang="de-DE" sz="1200" b="1" dirty="0" err="1" smtClean="0"/>
              <a:t>Projection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and</a:t>
            </a:r>
            <a:r>
              <a:rPr lang="de-DE" sz="1200" b="1" dirty="0" smtClean="0"/>
              <a:t> Graph </a:t>
            </a:r>
            <a:r>
              <a:rPr lang="de-DE" sz="1200" b="1" dirty="0" err="1" smtClean="0"/>
              <a:t>Matching</a:t>
            </a:r>
            <a:endParaRPr lang="de-DE" sz="1200" b="1" dirty="0"/>
          </a:p>
        </p:txBody>
      </p:sp>
      <p:pic>
        <p:nvPicPr>
          <p:cNvPr id="181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22831" y="1084246"/>
            <a:ext cx="640738" cy="63958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0" name="Textfeld 99"/>
          <p:cNvSpPr txBox="1"/>
          <p:nvPr/>
        </p:nvSpPr>
        <p:spPr>
          <a:xfrm>
            <a:off x="6156175" y="370658"/>
            <a:ext cx="2359451" cy="369332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 algn="ctr"/>
            <a:r>
              <a:rPr lang="de-DE" sz="1200" b="1" dirty="0" err="1" smtClean="0"/>
              <a:t>Distance</a:t>
            </a:r>
            <a:r>
              <a:rPr lang="de-DE" sz="1200" b="1" dirty="0" smtClean="0"/>
              <a:t> </a:t>
            </a:r>
            <a:r>
              <a:rPr lang="de-DE" sz="1200" b="1" dirty="0" err="1" smtClean="0"/>
              <a:t>Calculation</a:t>
            </a:r>
            <a:endParaRPr lang="de-DE" sz="1200" b="1" dirty="0"/>
          </a:p>
        </p:txBody>
      </p:sp>
      <p:cxnSp>
        <p:nvCxnSpPr>
          <p:cNvPr id="103" name="Gerade Verbindung 102"/>
          <p:cNvCxnSpPr/>
          <p:nvPr/>
        </p:nvCxnSpPr>
        <p:spPr>
          <a:xfrm>
            <a:off x="2915816" y="754746"/>
            <a:ext cx="0" cy="173815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eck 12"/>
          <p:cNvSpPr/>
          <p:nvPr/>
        </p:nvSpPr>
        <p:spPr bwMode="auto">
          <a:xfrm>
            <a:off x="3912953" y="1064411"/>
            <a:ext cx="1284469" cy="1284469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6" name="Ellipse 35"/>
          <p:cNvSpPr/>
          <p:nvPr/>
        </p:nvSpPr>
        <p:spPr bwMode="auto">
          <a:xfrm>
            <a:off x="4481888" y="1877380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cxnSp>
        <p:nvCxnSpPr>
          <p:cNvPr id="143" name="Gekrümmte Verbindung 142"/>
          <p:cNvCxnSpPr>
            <a:stCxn id="190" idx="2"/>
            <a:endCxn id="37" idx="4"/>
          </p:cNvCxnSpPr>
          <p:nvPr/>
        </p:nvCxnSpPr>
        <p:spPr>
          <a:xfrm rot="5400000" flipH="1" flipV="1">
            <a:off x="3711774" y="1606607"/>
            <a:ext cx="279116" cy="1047009"/>
          </a:xfrm>
          <a:prstGeom prst="curvedConnector3">
            <a:avLst>
              <a:gd name="adj1" fmla="val -8190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Gekrümmte Verbindung 155"/>
          <p:cNvCxnSpPr>
            <a:stCxn id="206" idx="2"/>
            <a:endCxn id="25" idx="4"/>
          </p:cNvCxnSpPr>
          <p:nvPr/>
        </p:nvCxnSpPr>
        <p:spPr>
          <a:xfrm rot="5400000" flipH="1">
            <a:off x="4988246" y="1665601"/>
            <a:ext cx="216024" cy="992115"/>
          </a:xfrm>
          <a:prstGeom prst="curvedConnector3">
            <a:avLst>
              <a:gd name="adj1" fmla="val -105822"/>
            </a:avLst>
          </a:prstGeom>
          <a:solidFill>
            <a:schemeClr val="accent2">
              <a:alpha val="50000"/>
            </a:schemeClr>
          </a:solidFill>
          <a:ln w="9525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9" name="Gekrümmte Verbindung 158"/>
          <p:cNvCxnSpPr>
            <a:stCxn id="208" idx="2"/>
            <a:endCxn id="24" idx="4"/>
          </p:cNvCxnSpPr>
          <p:nvPr/>
        </p:nvCxnSpPr>
        <p:spPr>
          <a:xfrm rot="5400000" flipH="1">
            <a:off x="4931503" y="1741677"/>
            <a:ext cx="291096" cy="764890"/>
          </a:xfrm>
          <a:prstGeom prst="curvedConnector3">
            <a:avLst>
              <a:gd name="adj1" fmla="val -67509"/>
            </a:avLst>
          </a:prstGeom>
          <a:solidFill>
            <a:schemeClr val="accent2">
              <a:alpha val="50000"/>
            </a:schemeClr>
          </a:solidFill>
          <a:ln w="9525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73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6" r="19198"/>
          <a:stretch/>
        </p:blipFill>
        <p:spPr bwMode="auto">
          <a:xfrm>
            <a:off x="3635168" y="1279670"/>
            <a:ext cx="45719" cy="936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4" name="Rechteck 173"/>
          <p:cNvSpPr/>
          <p:nvPr/>
        </p:nvSpPr>
        <p:spPr>
          <a:xfrm>
            <a:off x="3634627" y="1225670"/>
            <a:ext cx="46800" cy="104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5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8" r="90567"/>
          <a:stretch/>
        </p:blipFill>
        <p:spPr bwMode="auto">
          <a:xfrm>
            <a:off x="3204389" y="1279670"/>
            <a:ext cx="45719" cy="936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6" name="Rechteck 185"/>
          <p:cNvSpPr/>
          <p:nvPr/>
        </p:nvSpPr>
        <p:spPr>
          <a:xfrm>
            <a:off x="3203848" y="1225670"/>
            <a:ext cx="46800" cy="104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9" name="Picture 4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1" r="80633"/>
          <a:stretch/>
        </p:blipFill>
        <p:spPr bwMode="auto">
          <a:xfrm>
            <a:off x="3304969" y="1279670"/>
            <a:ext cx="45719" cy="936000"/>
          </a:xfrm>
          <a:prstGeom prst="rect">
            <a:avLst/>
          </a:prstGeom>
          <a:noFill/>
          <a:ln w="0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0" name="Rechteck 189"/>
          <p:cNvSpPr/>
          <p:nvPr/>
        </p:nvSpPr>
        <p:spPr>
          <a:xfrm>
            <a:off x="3304428" y="1225670"/>
            <a:ext cx="46800" cy="1044000"/>
          </a:xfrm>
          <a:prstGeom prst="rect">
            <a:avLst/>
          </a:prstGeom>
          <a:solidFill>
            <a:schemeClr val="accent1">
              <a:alpha val="50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95" name="Gekrümmte Verbindung 194"/>
          <p:cNvCxnSpPr>
            <a:stCxn id="186" idx="2"/>
            <a:endCxn id="34" idx="4"/>
          </p:cNvCxnSpPr>
          <p:nvPr/>
        </p:nvCxnSpPr>
        <p:spPr>
          <a:xfrm rot="5400000" flipH="1" flipV="1">
            <a:off x="3742410" y="1533498"/>
            <a:ext cx="221010" cy="1251334"/>
          </a:xfrm>
          <a:prstGeom prst="curvedConnector3">
            <a:avLst>
              <a:gd name="adj1" fmla="val -11636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7" name="Gruppieren 1086"/>
          <p:cNvGrpSpPr/>
          <p:nvPr/>
        </p:nvGrpSpPr>
        <p:grpSpPr>
          <a:xfrm>
            <a:off x="5884277" y="1225670"/>
            <a:ext cx="46800" cy="1044000"/>
            <a:chOff x="5740261" y="1195765"/>
            <a:chExt cx="46800" cy="1044000"/>
          </a:xfrm>
        </p:grpSpPr>
        <p:pic>
          <p:nvPicPr>
            <p:cNvPr id="203" name="Picture 5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498" r="25632"/>
            <a:stretch/>
          </p:blipFill>
          <p:spPr bwMode="auto">
            <a:xfrm>
              <a:off x="5740802" y="1249765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4" name="Rechteck 203"/>
            <p:cNvSpPr/>
            <p:nvPr/>
          </p:nvSpPr>
          <p:spPr>
            <a:xfrm>
              <a:off x="5740261" y="1195765"/>
              <a:ext cx="468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5" name="Gruppieren 1084"/>
          <p:cNvGrpSpPr/>
          <p:nvPr/>
        </p:nvGrpSpPr>
        <p:grpSpPr>
          <a:xfrm>
            <a:off x="5568915" y="1225670"/>
            <a:ext cx="46800" cy="1044000"/>
            <a:chOff x="2623387" y="2737675"/>
            <a:chExt cx="46800" cy="1044000"/>
          </a:xfrm>
        </p:grpSpPr>
        <p:pic>
          <p:nvPicPr>
            <p:cNvPr id="205" name="Picture 5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9" r="75252"/>
            <a:stretch/>
          </p:blipFill>
          <p:spPr bwMode="auto">
            <a:xfrm>
              <a:off x="2623928" y="2791675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6" name="Rechteck 205"/>
            <p:cNvSpPr/>
            <p:nvPr/>
          </p:nvSpPr>
          <p:spPr>
            <a:xfrm>
              <a:off x="2623387" y="2737675"/>
              <a:ext cx="468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084" name="Gruppieren 1083"/>
          <p:cNvGrpSpPr/>
          <p:nvPr/>
        </p:nvGrpSpPr>
        <p:grpSpPr>
          <a:xfrm>
            <a:off x="5436096" y="1225670"/>
            <a:ext cx="46800" cy="1044000"/>
            <a:chOff x="1265391" y="2737266"/>
            <a:chExt cx="46800" cy="1044000"/>
          </a:xfrm>
        </p:grpSpPr>
        <p:pic>
          <p:nvPicPr>
            <p:cNvPr id="207" name="Picture 5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9" r="88542"/>
            <a:stretch/>
          </p:blipFill>
          <p:spPr bwMode="auto">
            <a:xfrm>
              <a:off x="1265932" y="2791266"/>
              <a:ext cx="45719" cy="936000"/>
            </a:xfrm>
            <a:prstGeom prst="rect">
              <a:avLst/>
            </a:prstGeom>
            <a:noFill/>
            <a:ln w="0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08" name="Rechteck 207"/>
            <p:cNvSpPr/>
            <p:nvPr/>
          </p:nvSpPr>
          <p:spPr>
            <a:xfrm>
              <a:off x="1265391" y="2737266"/>
              <a:ext cx="468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236" name="Gekrümmte Verbindung 235"/>
          <p:cNvCxnSpPr>
            <a:stCxn id="204" idx="2"/>
            <a:endCxn id="44" idx="4"/>
          </p:cNvCxnSpPr>
          <p:nvPr/>
        </p:nvCxnSpPr>
        <p:spPr>
          <a:xfrm rot="5400000" flipH="1">
            <a:off x="4997554" y="1359548"/>
            <a:ext cx="805721" cy="1014524"/>
          </a:xfrm>
          <a:prstGeom prst="curvedConnector3">
            <a:avLst>
              <a:gd name="adj1" fmla="val 49178"/>
            </a:avLst>
          </a:prstGeom>
          <a:solidFill>
            <a:schemeClr val="accent2">
              <a:alpha val="50000"/>
            </a:schemeClr>
          </a:solidFill>
          <a:ln w="9525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8" name="Gekrümmte Verbindung 247"/>
          <p:cNvCxnSpPr>
            <a:stCxn id="174" idx="2"/>
            <a:endCxn id="29" idx="4"/>
          </p:cNvCxnSpPr>
          <p:nvPr/>
        </p:nvCxnSpPr>
        <p:spPr>
          <a:xfrm rot="5400000" flipH="1" flipV="1">
            <a:off x="3829909" y="1377708"/>
            <a:ext cx="720080" cy="1063844"/>
          </a:xfrm>
          <a:prstGeom prst="curvedConnector3">
            <a:avLst>
              <a:gd name="adj1" fmla="val 7143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feld 174"/>
          <p:cNvSpPr txBox="1"/>
          <p:nvPr/>
        </p:nvSpPr>
        <p:spPr>
          <a:xfrm>
            <a:off x="3327828" y="1574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258" name="Textfeld 257"/>
          <p:cNvSpPr txBox="1"/>
          <p:nvPr/>
        </p:nvSpPr>
        <p:spPr>
          <a:xfrm>
            <a:off x="5570150" y="1574683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…</a:t>
            </a:r>
            <a:endParaRPr lang="de-DE" dirty="0"/>
          </a:p>
        </p:txBody>
      </p:sp>
      <p:cxnSp>
        <p:nvCxnSpPr>
          <p:cNvPr id="278" name="Gerade Verbindung 277"/>
          <p:cNvCxnSpPr/>
          <p:nvPr/>
        </p:nvCxnSpPr>
        <p:spPr>
          <a:xfrm>
            <a:off x="6156176" y="754746"/>
            <a:ext cx="0" cy="173815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Gerade Verbindung 225"/>
          <p:cNvCxnSpPr>
            <a:stCxn id="28" idx="6"/>
            <a:endCxn id="43" idx="3"/>
          </p:cNvCxnSpPr>
          <p:nvPr/>
        </p:nvCxnSpPr>
        <p:spPr>
          <a:xfrm flipV="1">
            <a:off x="4614820" y="1414857"/>
            <a:ext cx="107667" cy="2768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Gerade Verbindung 369"/>
          <p:cNvCxnSpPr>
            <a:stCxn id="30" idx="7"/>
            <a:endCxn id="42" idx="3"/>
          </p:cNvCxnSpPr>
          <p:nvPr/>
        </p:nvCxnSpPr>
        <p:spPr>
          <a:xfrm flipV="1">
            <a:off x="4694190" y="1372037"/>
            <a:ext cx="104458" cy="98184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3" name="Gerade Verbindung 372"/>
          <p:cNvCxnSpPr>
            <a:stCxn id="29" idx="7"/>
            <a:endCxn id="44" idx="3"/>
          </p:cNvCxnSpPr>
          <p:nvPr/>
        </p:nvCxnSpPr>
        <p:spPr>
          <a:xfrm flipV="1">
            <a:off x="4737010" y="1457678"/>
            <a:ext cx="141004" cy="5536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Gerade Verbindung 377"/>
          <p:cNvCxnSpPr>
            <a:stCxn id="37" idx="7"/>
            <a:endCxn id="23" idx="3"/>
          </p:cNvCxnSpPr>
          <p:nvPr/>
        </p:nvCxnSpPr>
        <p:spPr>
          <a:xfrm flipV="1">
            <a:off x="4389976" y="1913929"/>
            <a:ext cx="61638" cy="4007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Gerade Verbindung 381"/>
          <p:cNvCxnSpPr>
            <a:stCxn id="34" idx="6"/>
            <a:endCxn id="25" idx="2"/>
          </p:cNvCxnSpPr>
          <p:nvPr/>
        </p:nvCxnSpPr>
        <p:spPr>
          <a:xfrm>
            <a:off x="4499992" y="2027250"/>
            <a:ext cx="78798" cy="4986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Gerade Verbindung 384"/>
          <p:cNvCxnSpPr>
            <a:stCxn id="35" idx="5"/>
            <a:endCxn id="24" idx="2"/>
          </p:cNvCxnSpPr>
          <p:nvPr/>
        </p:nvCxnSpPr>
        <p:spPr>
          <a:xfrm>
            <a:off x="4633584" y="1937744"/>
            <a:ext cx="39612" cy="1942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0" name="Gerade Verbindung 389"/>
          <p:cNvCxnSpPr>
            <a:stCxn id="36" idx="7"/>
            <a:endCxn id="22" idx="3"/>
          </p:cNvCxnSpPr>
          <p:nvPr/>
        </p:nvCxnSpPr>
        <p:spPr>
          <a:xfrm flipV="1">
            <a:off x="4518437" y="1871108"/>
            <a:ext cx="18818" cy="12543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Gerade Verbindung 392"/>
          <p:cNvCxnSpPr>
            <a:stCxn id="38" idx="6"/>
            <a:endCxn id="21" idx="2"/>
          </p:cNvCxnSpPr>
          <p:nvPr/>
        </p:nvCxnSpPr>
        <p:spPr>
          <a:xfrm>
            <a:off x="4467599" y="1813148"/>
            <a:ext cx="3008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/>
        </p:nvSpPr>
        <p:spPr bwMode="auto">
          <a:xfrm>
            <a:off x="4497687" y="1791738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2" name="Ellipse 21"/>
          <p:cNvSpPr/>
          <p:nvPr/>
        </p:nvSpPr>
        <p:spPr bwMode="auto">
          <a:xfrm>
            <a:off x="4530984" y="1834559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3" name="Ellipse 22"/>
          <p:cNvSpPr/>
          <p:nvPr/>
        </p:nvSpPr>
        <p:spPr bwMode="auto">
          <a:xfrm>
            <a:off x="4445343" y="1877380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4" name="Ellipse 23"/>
          <p:cNvSpPr/>
          <p:nvPr/>
        </p:nvSpPr>
        <p:spPr bwMode="auto">
          <a:xfrm>
            <a:off x="4673196" y="1935754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5" name="Ellipse 24"/>
          <p:cNvSpPr/>
          <p:nvPr/>
        </p:nvSpPr>
        <p:spPr bwMode="auto">
          <a:xfrm>
            <a:off x="4578790" y="2010826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8" name="Ellipse 27"/>
          <p:cNvSpPr/>
          <p:nvPr/>
        </p:nvSpPr>
        <p:spPr bwMode="auto">
          <a:xfrm>
            <a:off x="4572000" y="1421129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29" name="Ellipse 28"/>
          <p:cNvSpPr/>
          <p:nvPr/>
        </p:nvSpPr>
        <p:spPr bwMode="auto">
          <a:xfrm>
            <a:off x="4700461" y="1506770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0" name="Ellipse 29"/>
          <p:cNvSpPr/>
          <p:nvPr/>
        </p:nvSpPr>
        <p:spPr bwMode="auto">
          <a:xfrm>
            <a:off x="4657641" y="1463950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4" name="Ellipse 33"/>
          <p:cNvSpPr/>
          <p:nvPr/>
        </p:nvSpPr>
        <p:spPr bwMode="auto">
          <a:xfrm>
            <a:off x="4457172" y="2005840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5" name="Ellipse 34"/>
          <p:cNvSpPr/>
          <p:nvPr/>
        </p:nvSpPr>
        <p:spPr bwMode="auto">
          <a:xfrm>
            <a:off x="4597035" y="1901195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" name="Ellipse 36"/>
          <p:cNvSpPr/>
          <p:nvPr/>
        </p:nvSpPr>
        <p:spPr bwMode="auto">
          <a:xfrm>
            <a:off x="4353427" y="1947734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8" name="Ellipse 37"/>
          <p:cNvSpPr/>
          <p:nvPr/>
        </p:nvSpPr>
        <p:spPr bwMode="auto">
          <a:xfrm>
            <a:off x="4424779" y="1791738"/>
            <a:ext cx="42820" cy="42820"/>
          </a:xfrm>
          <a:prstGeom prst="ellipse">
            <a:avLst/>
          </a:prstGeom>
          <a:solidFill>
            <a:srgbClr val="333399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2" name="Ellipse 41"/>
          <p:cNvSpPr/>
          <p:nvPr/>
        </p:nvSpPr>
        <p:spPr bwMode="auto">
          <a:xfrm>
            <a:off x="4792377" y="1335488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3" name="Ellipse 42"/>
          <p:cNvSpPr/>
          <p:nvPr/>
        </p:nvSpPr>
        <p:spPr bwMode="auto">
          <a:xfrm>
            <a:off x="4716216" y="1378308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44" name="Ellipse 43"/>
          <p:cNvSpPr/>
          <p:nvPr/>
        </p:nvSpPr>
        <p:spPr bwMode="auto">
          <a:xfrm>
            <a:off x="4871743" y="1421129"/>
            <a:ext cx="42820" cy="4282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525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7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pic>
        <p:nvPicPr>
          <p:cNvPr id="172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58" y="1203981"/>
            <a:ext cx="564114" cy="56309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" name="Gruppieren 13"/>
          <p:cNvGrpSpPr/>
          <p:nvPr/>
        </p:nvGrpSpPr>
        <p:grpSpPr>
          <a:xfrm>
            <a:off x="1187624" y="1249708"/>
            <a:ext cx="938880" cy="1044000"/>
            <a:chOff x="1229499" y="1009707"/>
            <a:chExt cx="938880" cy="1044000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9499" y="1053369"/>
              <a:ext cx="938880" cy="936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9" name="Rechteck 128"/>
            <p:cNvSpPr/>
            <p:nvPr/>
          </p:nvSpPr>
          <p:spPr>
            <a:xfrm>
              <a:off x="1301076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0" name="Rechteck 129"/>
            <p:cNvSpPr/>
            <p:nvPr/>
          </p:nvSpPr>
          <p:spPr>
            <a:xfrm>
              <a:off x="1425852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1" name="Rechteck 130"/>
            <p:cNvSpPr/>
            <p:nvPr/>
          </p:nvSpPr>
          <p:spPr>
            <a:xfrm>
              <a:off x="1882003" y="1009707"/>
              <a:ext cx="36000" cy="1044000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 w="31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496277" y="1448896"/>
            <a:ext cx="937687" cy="1044000"/>
            <a:chOff x="1496277" y="1232872"/>
            <a:chExt cx="937687" cy="1044000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77" y="1287914"/>
              <a:ext cx="937687" cy="9360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8" name="Rechteck 117"/>
            <p:cNvSpPr/>
            <p:nvPr/>
          </p:nvSpPr>
          <p:spPr>
            <a:xfrm>
              <a:off x="2217940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7" name="Rechteck 126"/>
            <p:cNvSpPr/>
            <p:nvPr/>
          </p:nvSpPr>
          <p:spPr>
            <a:xfrm>
              <a:off x="1641876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8" name="Rechteck 127"/>
            <p:cNvSpPr/>
            <p:nvPr/>
          </p:nvSpPr>
          <p:spPr>
            <a:xfrm>
              <a:off x="1548732" y="1232872"/>
              <a:ext cx="36000" cy="104400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6444208" y="905444"/>
            <a:ext cx="1850608" cy="1022436"/>
            <a:chOff x="6429451" y="830801"/>
            <a:chExt cx="3759174" cy="2076892"/>
          </a:xfrm>
        </p:grpSpPr>
        <p:cxnSp>
          <p:nvCxnSpPr>
            <p:cNvPr id="164" name="Gerader Verbinder 163"/>
            <p:cNvCxnSpPr/>
            <p:nvPr/>
          </p:nvCxnSpPr>
          <p:spPr bwMode="auto">
            <a:xfrm>
              <a:off x="6695979" y="2347373"/>
              <a:ext cx="3492646" cy="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5" name="Gerade Verbindung mit Pfeil 164"/>
            <p:cNvCxnSpPr/>
            <p:nvPr/>
          </p:nvCxnSpPr>
          <p:spPr bwMode="auto">
            <a:xfrm flipV="1">
              <a:off x="7036284" y="830801"/>
              <a:ext cx="0" cy="1516572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66" name="Textfeld 165"/>
            <p:cNvSpPr txBox="1"/>
            <p:nvPr/>
          </p:nvSpPr>
          <p:spPr>
            <a:xfrm rot="16200000">
              <a:off x="5932772" y="1350538"/>
              <a:ext cx="1493512" cy="50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ＭＳ Ｐゴシック" pitchFamily="34" charset="-128"/>
                </a:rPr>
                <a:t>Distance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67" name="Textfeld 166"/>
            <p:cNvSpPr txBox="1"/>
            <p:nvPr/>
          </p:nvSpPr>
          <p:spPr>
            <a:xfrm>
              <a:off x="7951512" y="2407540"/>
              <a:ext cx="1493515" cy="500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ＭＳ Ｐゴシック" pitchFamily="34" charset="-128"/>
                </a:rPr>
                <a:t>#</a:t>
              </a:r>
              <a:r>
                <a:rPr kumimoji="0" lang="de-DE" sz="10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ＭＳ Ｐゴシック" pitchFamily="34" charset="-128"/>
                </a:rPr>
                <a:t>Edges</a:t>
              </a:r>
              <a:endParaRPr kumimoji="0" lang="en-US" sz="1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ＭＳ Ｐゴシック" pitchFamily="34" charset="-128"/>
              </a:endParaRPr>
            </a:p>
          </p:txBody>
        </p:sp>
        <p:sp>
          <p:nvSpPr>
            <p:cNvPr id="168" name="Rechteck 167"/>
            <p:cNvSpPr/>
            <p:nvPr/>
          </p:nvSpPr>
          <p:spPr bwMode="auto">
            <a:xfrm>
              <a:off x="7285073" y="2251735"/>
              <a:ext cx="114492" cy="85177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hteck 168"/>
            <p:cNvSpPr/>
            <p:nvPr/>
          </p:nvSpPr>
          <p:spPr bwMode="auto">
            <a:xfrm>
              <a:off x="7445332" y="2251735"/>
              <a:ext cx="114492" cy="85177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hteck 169"/>
            <p:cNvSpPr/>
            <p:nvPr/>
          </p:nvSpPr>
          <p:spPr bwMode="auto">
            <a:xfrm>
              <a:off x="7605592" y="2251735"/>
              <a:ext cx="114492" cy="85177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hteck 178"/>
            <p:cNvSpPr/>
            <p:nvPr/>
          </p:nvSpPr>
          <p:spPr bwMode="auto">
            <a:xfrm>
              <a:off x="7765851" y="2200629"/>
              <a:ext cx="114492" cy="136283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hteck 179"/>
            <p:cNvSpPr/>
            <p:nvPr/>
          </p:nvSpPr>
          <p:spPr bwMode="auto">
            <a:xfrm>
              <a:off x="7926110" y="2202664"/>
              <a:ext cx="114492" cy="134248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hteck 181"/>
            <p:cNvSpPr/>
            <p:nvPr/>
          </p:nvSpPr>
          <p:spPr bwMode="auto">
            <a:xfrm>
              <a:off x="8086370" y="2202664"/>
              <a:ext cx="114492" cy="134247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hteck 182"/>
            <p:cNvSpPr/>
            <p:nvPr/>
          </p:nvSpPr>
          <p:spPr bwMode="auto">
            <a:xfrm>
              <a:off x="8246629" y="2132339"/>
              <a:ext cx="114492" cy="204574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hteck 183"/>
            <p:cNvSpPr/>
            <p:nvPr/>
          </p:nvSpPr>
          <p:spPr bwMode="auto">
            <a:xfrm>
              <a:off x="8406889" y="2075346"/>
              <a:ext cx="114492" cy="261567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hteck 186"/>
            <p:cNvSpPr/>
            <p:nvPr/>
          </p:nvSpPr>
          <p:spPr bwMode="auto">
            <a:xfrm>
              <a:off x="8567148" y="2032292"/>
              <a:ext cx="114492" cy="304620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hteck 187"/>
            <p:cNvSpPr/>
            <p:nvPr/>
          </p:nvSpPr>
          <p:spPr bwMode="auto">
            <a:xfrm>
              <a:off x="8727404" y="1521174"/>
              <a:ext cx="114492" cy="815739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hteck 190"/>
            <p:cNvSpPr/>
            <p:nvPr/>
          </p:nvSpPr>
          <p:spPr bwMode="auto">
            <a:xfrm>
              <a:off x="8907695" y="1274103"/>
              <a:ext cx="114492" cy="1064712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hteck 191"/>
            <p:cNvSpPr/>
            <p:nvPr/>
          </p:nvSpPr>
          <p:spPr bwMode="auto">
            <a:xfrm>
              <a:off x="9087986" y="1231515"/>
              <a:ext cx="114492" cy="1107301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hteck 192"/>
            <p:cNvSpPr/>
            <p:nvPr/>
          </p:nvSpPr>
          <p:spPr bwMode="auto">
            <a:xfrm>
              <a:off x="9268278" y="1231515"/>
              <a:ext cx="114492" cy="1107301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hteck 193"/>
            <p:cNvSpPr/>
            <p:nvPr/>
          </p:nvSpPr>
          <p:spPr bwMode="auto">
            <a:xfrm>
              <a:off x="9448569" y="1137820"/>
              <a:ext cx="114492" cy="1200996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hteck 195"/>
            <p:cNvSpPr/>
            <p:nvPr/>
          </p:nvSpPr>
          <p:spPr bwMode="auto">
            <a:xfrm>
              <a:off x="9628861" y="1010055"/>
              <a:ext cx="114492" cy="1328761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hteck 196"/>
            <p:cNvSpPr/>
            <p:nvPr/>
          </p:nvSpPr>
          <p:spPr bwMode="auto">
            <a:xfrm>
              <a:off x="9809152" y="1011958"/>
              <a:ext cx="114492" cy="1326858"/>
            </a:xfrm>
            <a:prstGeom prst="rect">
              <a:avLst/>
            </a:prstGeom>
            <a:gradFill rotWithShape="1">
              <a:gsLst>
                <a:gs pos="0">
                  <a:srgbClr val="333399">
                    <a:shade val="51000"/>
                    <a:satMod val="130000"/>
                  </a:srgbClr>
                </a:gs>
                <a:gs pos="80000">
                  <a:srgbClr val="333399">
                    <a:shade val="93000"/>
                    <a:satMod val="130000"/>
                  </a:srgbClr>
                </a:gs>
                <a:gs pos="100000">
                  <a:srgbClr val="33339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33339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25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hteck 16"/>
              <p:cNvSpPr/>
              <p:nvPr/>
            </p:nvSpPr>
            <p:spPr>
              <a:xfrm>
                <a:off x="6235972" y="1821964"/>
                <a:ext cx="2281228" cy="556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0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𝐷𝑖𝑠𝑡</m:t>
                      </m:r>
                      <m:d>
                        <m:dPr>
                          <m:ctrlPr>
                            <a:rPr lang="de-DE" sz="1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sz="1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de-DE" sz="10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de-DE" sz="1000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BR" sz="10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𝐸𝑑𝑔𝑒𝑠</m:t>
                          </m:r>
                        </m:sub>
                        <m:sup/>
                        <m:e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sz="10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000" dirty="0"/>
              </a:p>
            </p:txBody>
          </p:sp>
        </mc:Choice>
        <mc:Fallback xmlns="">
          <p:sp>
            <p:nvSpPr>
              <p:cNvPr id="17" name="Rechteck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72" y="1821964"/>
                <a:ext cx="2281228" cy="556114"/>
              </a:xfrm>
              <a:prstGeom prst="rect">
                <a:avLst/>
              </a:prstGeom>
              <a:blipFill rotWithShape="0">
                <a:blip r:embed="rId14"/>
                <a:stretch>
                  <a:fillRect t="-80220" r="-2139" b="-1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/>
          <p:cNvSpPr txBox="1"/>
          <p:nvPr/>
        </p:nvSpPr>
        <p:spPr>
          <a:xfrm>
            <a:off x="3268837" y="977681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105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US" sz="105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9" name="Textfeld 198"/>
          <p:cNvSpPr txBox="1"/>
          <p:nvPr/>
        </p:nvSpPr>
        <p:spPr>
          <a:xfrm>
            <a:off x="5568438" y="977681"/>
            <a:ext cx="3433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de-DE" sz="1050" baseline="-25000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US" sz="1050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9" name="Rechteck 18"/>
          <p:cNvSpPr/>
          <p:nvPr/>
        </p:nvSpPr>
        <p:spPr>
          <a:xfrm>
            <a:off x="2915104" y="3244334"/>
            <a:ext cx="2648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FinalMainDiagramPipeline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8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ieren 24"/>
          <p:cNvGrpSpPr/>
          <p:nvPr/>
        </p:nvGrpSpPr>
        <p:grpSpPr>
          <a:xfrm>
            <a:off x="395536" y="1324542"/>
            <a:ext cx="5688632" cy="3976666"/>
            <a:chOff x="395536" y="1316942"/>
            <a:chExt cx="8352928" cy="3090090"/>
          </a:xfrm>
        </p:grpSpPr>
        <p:sp>
          <p:nvSpPr>
            <p:cNvPr id="27" name="Abgerundetes Rechteck 26"/>
            <p:cNvSpPr/>
            <p:nvPr/>
          </p:nvSpPr>
          <p:spPr>
            <a:xfrm>
              <a:off x="395536" y="1340768"/>
              <a:ext cx="8352928" cy="3066264"/>
            </a:xfrm>
            <a:prstGeom prst="roundRect">
              <a:avLst>
                <a:gd name="adj" fmla="val 5608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0" name="Rechteck 29"/>
            <p:cNvSpPr/>
            <p:nvPr/>
          </p:nvSpPr>
          <p:spPr>
            <a:xfrm>
              <a:off x="4600887" y="3750073"/>
              <a:ext cx="4147577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488089" y="1316942"/>
              <a:ext cx="4344225" cy="54231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 err="1" smtClean="0"/>
                <a:t>Placeholder</a:t>
              </a:r>
              <a:r>
                <a:rPr lang="de-DE" b="1" dirty="0" smtClean="0"/>
                <a:t> Not Final Images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785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uppieren 37"/>
          <p:cNvGrpSpPr/>
          <p:nvPr/>
        </p:nvGrpSpPr>
        <p:grpSpPr>
          <a:xfrm>
            <a:off x="-17390440" y="-8614361"/>
            <a:ext cx="38545465" cy="21242924"/>
            <a:chOff x="-17390440" y="-8614361"/>
            <a:chExt cx="38545465" cy="21242924"/>
          </a:xfrm>
        </p:grpSpPr>
        <p:pic>
          <p:nvPicPr>
            <p:cNvPr id="1026" name="Picture 2" descr="E:\Paper\MatrixSimilaritySearch\LatexPaper\Images\FrameworkFullResolu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568613" y="-7637463"/>
              <a:ext cx="36723638" cy="20266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E:\Paper\MatrixSimilaritySearch\LatexPaper\Images\FrameworkFullResolu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593645" y="-7637463"/>
              <a:ext cx="36723638" cy="202660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Gerade Verbindung 4"/>
            <p:cNvCxnSpPr/>
            <p:nvPr/>
          </p:nvCxnSpPr>
          <p:spPr>
            <a:xfrm>
              <a:off x="-15593645" y="-7033589"/>
              <a:ext cx="4460758" cy="0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/>
            <p:cNvCxnSpPr/>
            <p:nvPr/>
          </p:nvCxnSpPr>
          <p:spPr>
            <a:xfrm>
              <a:off x="-11138193" y="-7033589"/>
              <a:ext cx="0" cy="19607605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/>
            <p:cNvCxnSpPr/>
            <p:nvPr/>
          </p:nvCxnSpPr>
          <p:spPr>
            <a:xfrm flipH="1">
              <a:off x="-15593645" y="12577191"/>
              <a:ext cx="4460759" cy="0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/>
            <p:cNvCxnSpPr/>
            <p:nvPr/>
          </p:nvCxnSpPr>
          <p:spPr>
            <a:xfrm>
              <a:off x="-11109077" y="-7033589"/>
              <a:ext cx="0" cy="237453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/>
            <p:cNvCxnSpPr/>
            <p:nvPr/>
          </p:nvCxnSpPr>
          <p:spPr>
            <a:xfrm>
              <a:off x="-11109077" y="-7033589"/>
              <a:ext cx="703413" cy="0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/>
          </p:nvSpPr>
          <p:spPr>
            <a:xfrm>
              <a:off x="-17390440" y="2007102"/>
              <a:ext cx="1580771" cy="1580771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4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de-DE" sz="5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31" name="Gerade Verbindung 30"/>
            <p:cNvCxnSpPr/>
            <p:nvPr/>
          </p:nvCxnSpPr>
          <p:spPr>
            <a:xfrm>
              <a:off x="-15593645" y="-7033589"/>
              <a:ext cx="3405" cy="7094772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/>
            <p:cNvCxnSpPr/>
            <p:nvPr/>
          </p:nvCxnSpPr>
          <p:spPr>
            <a:xfrm flipV="1">
              <a:off x="-15593645" y="5533791"/>
              <a:ext cx="3405" cy="7043400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/>
            <p:cNvCxnSpPr>
              <a:endCxn id="24" idx="4"/>
            </p:cNvCxnSpPr>
            <p:nvPr/>
          </p:nvCxnSpPr>
          <p:spPr>
            <a:xfrm flipH="1" flipV="1">
              <a:off x="-16600054" y="3587873"/>
              <a:ext cx="1009814" cy="1945918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/>
            <p:cNvCxnSpPr>
              <a:endCxn id="24" idx="0"/>
            </p:cNvCxnSpPr>
            <p:nvPr/>
          </p:nvCxnSpPr>
          <p:spPr>
            <a:xfrm flipH="1">
              <a:off x="-16600054" y="0"/>
              <a:ext cx="1031441" cy="2007102"/>
            </a:xfrm>
            <a:prstGeom prst="line">
              <a:avLst/>
            </a:prstGeom>
            <a:ln w="1143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/>
          </p:nvSpPr>
          <p:spPr>
            <a:xfrm>
              <a:off x="12852920" y="-8614360"/>
              <a:ext cx="1580771" cy="1580771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4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de-DE" sz="5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Ellipse 45"/>
            <p:cNvSpPr/>
            <p:nvPr/>
          </p:nvSpPr>
          <p:spPr>
            <a:xfrm>
              <a:off x="-3780928" y="-8614361"/>
              <a:ext cx="1580771" cy="1580771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5400" b="1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de-DE" sz="54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71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395536" y="1340768"/>
            <a:ext cx="5688632" cy="2991436"/>
            <a:chOff x="395536" y="1340768"/>
            <a:chExt cx="5688632" cy="2991436"/>
          </a:xfrm>
        </p:grpSpPr>
        <p:grpSp>
          <p:nvGrpSpPr>
            <p:cNvPr id="99" name="Gruppieren 98"/>
            <p:cNvGrpSpPr/>
            <p:nvPr/>
          </p:nvGrpSpPr>
          <p:grpSpPr>
            <a:xfrm>
              <a:off x="395536" y="1340768"/>
              <a:ext cx="5688632" cy="2991436"/>
              <a:chOff x="395536" y="1340768"/>
              <a:chExt cx="8352928" cy="4392488"/>
            </a:xfrm>
          </p:grpSpPr>
          <p:sp>
            <p:nvSpPr>
              <p:cNvPr id="100" name="Abgerundetes Rechteck 99"/>
              <p:cNvSpPr/>
              <p:nvPr/>
            </p:nvSpPr>
            <p:spPr>
              <a:xfrm>
                <a:off x="395536" y="1340768"/>
                <a:ext cx="8352928" cy="4392488"/>
              </a:xfrm>
              <a:prstGeom prst="roundRect">
                <a:avLst>
                  <a:gd name="adj" fmla="val 5608"/>
                </a:avLst>
              </a:prstGeom>
              <a:gradFill>
                <a:gsLst>
                  <a:gs pos="0">
                    <a:schemeClr val="lt1">
                      <a:tint val="40000"/>
                      <a:satMod val="350000"/>
                    </a:schemeClr>
                  </a:gs>
                  <a:gs pos="40000">
                    <a:schemeClr val="lt1">
                      <a:tint val="45000"/>
                      <a:shade val="99000"/>
                      <a:satMod val="3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101" name="Picture 2" descr="F:\EclipseWorkspace\de.dbvis.matrixprojections.rcp\icons\splash.bmp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EEEEEE"/>
                  </a:clrFrom>
                  <a:clrTo>
                    <a:srgbClr val="EEEEE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9" y="1445703"/>
                <a:ext cx="4038601" cy="40386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" name="Picture 3" descr="Z:\POSTERS\Logos\unisignet.e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5289" y="1578354"/>
                <a:ext cx="1933987" cy="86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4" name="Rechteck 103"/>
              <p:cNvSpPr/>
              <p:nvPr/>
            </p:nvSpPr>
            <p:spPr>
              <a:xfrm>
                <a:off x="4600887" y="3750073"/>
                <a:ext cx="4147577" cy="4571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02" name="Textfeld 101"/>
              <p:cNvSpPr txBox="1"/>
              <p:nvPr/>
            </p:nvSpPr>
            <p:spPr>
              <a:xfrm>
                <a:off x="4600887" y="3284984"/>
                <a:ext cx="3972046" cy="542310"/>
              </a:xfrm>
              <a:prstGeom prst="rect">
                <a:avLst/>
              </a:prstGeom>
              <a:noFill/>
              <a:effectLst>
                <a:reflection blurRad="6350" stA="52000" endA="300" endPos="350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b="1" dirty="0" smtClean="0"/>
                  <a:t>Matrix </a:t>
                </a:r>
                <a:r>
                  <a:rPr lang="de-DE" b="1" dirty="0" err="1" smtClean="0"/>
                  <a:t>Projection</a:t>
                </a:r>
                <a:r>
                  <a:rPr lang="de-DE" b="1" dirty="0" smtClean="0"/>
                  <a:t> Explorer</a:t>
                </a:r>
              </a:p>
            </p:txBody>
          </p:sp>
        </p:grpSp>
        <p:pic>
          <p:nvPicPr>
            <p:cNvPr id="1026" name="Picture 2" descr="Fraunhofer IG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5" y="1634882"/>
              <a:ext cx="1149755" cy="32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feld 9"/>
          <p:cNvSpPr txBox="1"/>
          <p:nvPr/>
        </p:nvSpPr>
        <p:spPr>
          <a:xfrm>
            <a:off x="3275856" y="5085184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598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ruppieren 98"/>
          <p:cNvGrpSpPr/>
          <p:nvPr/>
        </p:nvGrpSpPr>
        <p:grpSpPr>
          <a:xfrm>
            <a:off x="395536" y="1340768"/>
            <a:ext cx="5688632" cy="2991436"/>
            <a:chOff x="395536" y="1340768"/>
            <a:chExt cx="8352928" cy="4392488"/>
          </a:xfrm>
        </p:grpSpPr>
        <p:sp>
          <p:nvSpPr>
            <p:cNvPr id="100" name="Abgerundetes Rechteck 99"/>
            <p:cNvSpPr/>
            <p:nvPr/>
          </p:nvSpPr>
          <p:spPr>
            <a:xfrm>
              <a:off x="395536" y="1340768"/>
              <a:ext cx="8352928" cy="4392488"/>
            </a:xfrm>
            <a:prstGeom prst="roundRect">
              <a:avLst>
                <a:gd name="adj" fmla="val 5608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1" name="Picture 2" descr="F:\EclipseWorkspace\de.dbvis.matrixprojections.rcp\icons\splash.bmp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399" y="1445703"/>
              <a:ext cx="4038601" cy="4038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4" name="Rechteck 103"/>
            <p:cNvSpPr/>
            <p:nvPr/>
          </p:nvSpPr>
          <p:spPr>
            <a:xfrm>
              <a:off x="4600887" y="3750073"/>
              <a:ext cx="4147577" cy="45719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2" name="Textfeld 101"/>
            <p:cNvSpPr txBox="1"/>
            <p:nvPr/>
          </p:nvSpPr>
          <p:spPr>
            <a:xfrm>
              <a:off x="4600887" y="3284984"/>
              <a:ext cx="3972046" cy="542310"/>
            </a:xfrm>
            <a:prstGeom prst="rect">
              <a:avLst/>
            </a:prstGeom>
            <a:noFill/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de-DE" b="1" dirty="0" smtClean="0"/>
                <a:t>Matrix </a:t>
              </a:r>
              <a:r>
                <a:rPr lang="de-DE" b="1" dirty="0" err="1" smtClean="0"/>
                <a:t>Projection</a:t>
              </a:r>
              <a:r>
                <a:rPr lang="de-DE" b="1" dirty="0" smtClean="0"/>
                <a:t> Explorer</a:t>
              </a:r>
            </a:p>
          </p:txBody>
        </p:sp>
      </p:grpSp>
      <p:sp>
        <p:nvSpPr>
          <p:cNvPr id="3" name="Textfeld 2"/>
          <p:cNvSpPr txBox="1"/>
          <p:nvPr/>
        </p:nvSpPr>
        <p:spPr>
          <a:xfrm>
            <a:off x="3275856" y="5085184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Splash_nologo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78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uppieren 108"/>
          <p:cNvGrpSpPr/>
          <p:nvPr/>
        </p:nvGrpSpPr>
        <p:grpSpPr>
          <a:xfrm>
            <a:off x="-755927" y="693449"/>
            <a:ext cx="9477682" cy="9190800"/>
            <a:chOff x="-755927" y="693449"/>
            <a:chExt cx="9477682" cy="9190800"/>
          </a:xfrm>
        </p:grpSpPr>
        <p:sp>
          <p:nvSpPr>
            <p:cNvPr id="6" name="Rechteck 5"/>
            <p:cNvSpPr/>
            <p:nvPr/>
          </p:nvSpPr>
          <p:spPr>
            <a:xfrm>
              <a:off x="-612486" y="693449"/>
              <a:ext cx="9190800" cy="91908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Abgerundetes Rechteck 99"/>
            <p:cNvSpPr/>
            <p:nvPr/>
          </p:nvSpPr>
          <p:spPr>
            <a:xfrm>
              <a:off x="-613240" y="1700808"/>
              <a:ext cx="9192308" cy="7032067"/>
            </a:xfrm>
            <a:prstGeom prst="roundRect">
              <a:avLst>
                <a:gd name="adj" fmla="val 1740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  <a:effectLst>
              <a:outerShdw blurRad="609600" dist="317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101" name="Picture 2" descr="F:\EclipseWorkspace\de.dbvis.matrixprojections.rcp\icons\splash.bmp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EEEEEE"/>
                </a:clrFrom>
                <a:clrTo>
                  <a:srgbClr val="EEEEE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4027" y="2912603"/>
              <a:ext cx="5820272" cy="5820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8" name="Gruppieren 107"/>
            <p:cNvGrpSpPr/>
            <p:nvPr/>
          </p:nvGrpSpPr>
          <p:grpSpPr>
            <a:xfrm>
              <a:off x="-755927" y="4581128"/>
              <a:ext cx="9477682" cy="2856483"/>
              <a:chOff x="-755927" y="5301207"/>
              <a:chExt cx="9477682" cy="2856483"/>
            </a:xfrm>
          </p:grpSpPr>
          <p:sp>
            <p:nvSpPr>
              <p:cNvPr id="4" name="Rechteck 3"/>
              <p:cNvSpPr/>
              <p:nvPr/>
            </p:nvSpPr>
            <p:spPr>
              <a:xfrm>
                <a:off x="-598086" y="5301207"/>
                <a:ext cx="9162000" cy="2856483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noFill/>
              </a:ln>
              <a:effectLst>
                <a:outerShdw blurRad="228600" dist="152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grpSp>
            <p:nvGrpSpPr>
              <p:cNvPr id="2" name="Gruppieren 1"/>
              <p:cNvGrpSpPr/>
              <p:nvPr/>
            </p:nvGrpSpPr>
            <p:grpSpPr>
              <a:xfrm>
                <a:off x="-755927" y="5379813"/>
                <a:ext cx="9477682" cy="2538848"/>
                <a:chOff x="594747" y="370658"/>
                <a:chExt cx="7922453" cy="2122238"/>
              </a:xfrm>
            </p:grpSpPr>
            <p:sp>
              <p:nvSpPr>
                <p:cNvPr id="10" name="Textfeld 9"/>
                <p:cNvSpPr txBox="1"/>
                <p:nvPr/>
              </p:nvSpPr>
              <p:spPr>
                <a:xfrm>
                  <a:off x="594747" y="370658"/>
                  <a:ext cx="232106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de-DE" sz="1200" b="1" dirty="0" smtClean="0"/>
                    <a:t>Multiple Matrices </a:t>
                  </a:r>
                  <a:r>
                    <a:rPr lang="de-DE" sz="1200" b="1" dirty="0" err="1" smtClean="0"/>
                    <a:t>of</a:t>
                  </a:r>
                  <a:r>
                    <a:rPr lang="de-DE" sz="1200" b="1" dirty="0" smtClean="0"/>
                    <a:t> </a:t>
                  </a:r>
                  <a:r>
                    <a:rPr lang="de-DE" sz="1200" b="1" dirty="0" err="1"/>
                    <a:t>v</a:t>
                  </a:r>
                  <a:r>
                    <a:rPr lang="de-DE" sz="1200" b="1" dirty="0" err="1" smtClean="0"/>
                    <a:t>arying</a:t>
                  </a:r>
                  <a:r>
                    <a:rPr lang="de-DE" sz="1200" b="1" dirty="0" smtClean="0"/>
                    <a:t> Size</a:t>
                  </a:r>
                  <a:endParaRPr lang="de-DE" sz="1200" b="1" dirty="0"/>
                </a:p>
              </p:txBody>
            </p:sp>
            <p:pic>
              <p:nvPicPr>
                <p:cNvPr id="11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27584" y="965199"/>
                  <a:ext cx="297643" cy="299563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2" name="Textfeld 11"/>
                <p:cNvSpPr txBox="1"/>
                <p:nvPr/>
              </p:nvSpPr>
              <p:spPr>
                <a:xfrm>
                  <a:off x="2915816" y="370658"/>
                  <a:ext cx="32403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de-DE" sz="1200" b="1" dirty="0" err="1" smtClean="0"/>
                    <a:t>Distance</a:t>
                  </a:r>
                  <a:r>
                    <a:rPr lang="de-DE" sz="1200" b="1" dirty="0" smtClean="0"/>
                    <a:t> </a:t>
                  </a:r>
                  <a:r>
                    <a:rPr lang="de-DE" sz="1200" b="1" dirty="0" err="1" smtClean="0"/>
                    <a:t>Function</a:t>
                  </a:r>
                  <a:r>
                    <a:rPr lang="de-DE" sz="1200" b="1" dirty="0" smtClean="0"/>
                    <a:t> </a:t>
                  </a:r>
                  <a:r>
                    <a:rPr lang="de-DE" sz="1200" b="1" dirty="0" err="1" smtClean="0"/>
                    <a:t>based</a:t>
                  </a:r>
                  <a:r>
                    <a:rPr lang="de-DE" sz="1200" b="1" dirty="0" smtClean="0"/>
                    <a:t> on </a:t>
                  </a:r>
                  <a:br>
                    <a:rPr lang="de-DE" sz="1200" b="1" dirty="0" smtClean="0"/>
                  </a:br>
                  <a:r>
                    <a:rPr lang="de-DE" sz="1200" b="1" dirty="0" smtClean="0"/>
                    <a:t>2D </a:t>
                  </a:r>
                  <a:r>
                    <a:rPr lang="de-DE" sz="1200" b="1" dirty="0" err="1" smtClean="0"/>
                    <a:t>Projection</a:t>
                  </a:r>
                  <a:r>
                    <a:rPr lang="de-DE" sz="1200" b="1" dirty="0" smtClean="0"/>
                    <a:t> </a:t>
                  </a:r>
                  <a:r>
                    <a:rPr lang="de-DE" sz="1200" b="1" dirty="0" err="1" smtClean="0"/>
                    <a:t>and</a:t>
                  </a:r>
                  <a:r>
                    <a:rPr lang="de-DE" sz="1200" b="1" dirty="0" smtClean="0"/>
                    <a:t> Graph </a:t>
                  </a:r>
                  <a:r>
                    <a:rPr lang="de-DE" sz="1200" b="1" dirty="0" err="1" smtClean="0"/>
                    <a:t>Matching</a:t>
                  </a:r>
                  <a:endParaRPr lang="de-DE" sz="1200" b="1" dirty="0"/>
                </a:p>
              </p:txBody>
            </p:sp>
            <p:pic>
              <p:nvPicPr>
                <p:cNvPr id="13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5400000">
                  <a:off x="922831" y="1084246"/>
                  <a:ext cx="640738" cy="639585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4" name="Textfeld 13"/>
                <p:cNvSpPr txBox="1"/>
                <p:nvPr/>
              </p:nvSpPr>
              <p:spPr>
                <a:xfrm>
                  <a:off x="6156175" y="370658"/>
                  <a:ext cx="235945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t" anchorCtr="0">
                  <a:noAutofit/>
                </a:bodyPr>
                <a:lstStyle/>
                <a:p>
                  <a:pPr algn="ctr"/>
                  <a:r>
                    <a:rPr lang="de-DE" sz="1200" b="1" dirty="0" err="1" smtClean="0"/>
                    <a:t>Distance</a:t>
                  </a:r>
                  <a:r>
                    <a:rPr lang="de-DE" sz="1200" b="1" dirty="0" smtClean="0"/>
                    <a:t> </a:t>
                  </a:r>
                  <a:r>
                    <a:rPr lang="de-DE" sz="1200" b="1" dirty="0" err="1" smtClean="0"/>
                    <a:t>Calculation</a:t>
                  </a:r>
                  <a:endParaRPr lang="de-DE" sz="1200" b="1" dirty="0"/>
                </a:p>
              </p:txBody>
            </p:sp>
            <p:cxnSp>
              <p:nvCxnSpPr>
                <p:cNvPr id="15" name="Gerade Verbindung 102"/>
                <p:cNvCxnSpPr/>
                <p:nvPr/>
              </p:nvCxnSpPr>
              <p:spPr>
                <a:xfrm>
                  <a:off x="2915816" y="754746"/>
                  <a:ext cx="0" cy="173815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hteck 15"/>
                <p:cNvSpPr/>
                <p:nvPr/>
              </p:nvSpPr>
              <p:spPr bwMode="auto">
                <a:xfrm>
                  <a:off x="3912953" y="1064411"/>
                  <a:ext cx="1284469" cy="1284469"/>
                </a:xfrm>
                <a:prstGeom prst="rect">
                  <a:avLst/>
                </a:prstGeom>
                <a:gradFill>
                  <a:gsLst>
                    <a:gs pos="0">
                      <a:srgbClr val="FFEFD1"/>
                    </a:gs>
                    <a:gs pos="64999">
                      <a:srgbClr val="F0EBD5"/>
                    </a:gs>
                    <a:gs pos="100000">
                      <a:srgbClr val="D1C39F"/>
                    </a:gs>
                  </a:gsLst>
                  <a:lin ang="5400000" scaled="0"/>
                </a:gradFill>
                <a:ln w="25400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17" name="Ellipse 16"/>
                <p:cNvSpPr/>
                <p:nvPr/>
              </p:nvSpPr>
              <p:spPr bwMode="auto">
                <a:xfrm>
                  <a:off x="4481888" y="1877380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cxnSp>
              <p:nvCxnSpPr>
                <p:cNvPr id="18" name="Gekrümmte Verbindung 17"/>
                <p:cNvCxnSpPr>
                  <a:stCxn id="26" idx="2"/>
                  <a:endCxn id="60" idx="4"/>
                </p:cNvCxnSpPr>
                <p:nvPr/>
              </p:nvCxnSpPr>
              <p:spPr>
                <a:xfrm rot="5400000" flipH="1" flipV="1">
                  <a:off x="3711774" y="1606607"/>
                  <a:ext cx="279116" cy="1047009"/>
                </a:xfrm>
                <a:prstGeom prst="curvedConnector3">
                  <a:avLst>
                    <a:gd name="adj1" fmla="val -81901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Gekrümmte Verbindung 18"/>
                <p:cNvCxnSpPr>
                  <a:stCxn id="33" idx="2"/>
                  <a:endCxn id="54" idx="4"/>
                </p:cNvCxnSpPr>
                <p:nvPr/>
              </p:nvCxnSpPr>
              <p:spPr>
                <a:xfrm rot="5400000" flipH="1">
                  <a:off x="4988246" y="1665601"/>
                  <a:ext cx="216024" cy="992115"/>
                </a:xfrm>
                <a:prstGeom prst="curvedConnector3">
                  <a:avLst>
                    <a:gd name="adj1" fmla="val -105822"/>
                  </a:avLst>
                </a:prstGeom>
                <a:solidFill>
                  <a:schemeClr val="accent2">
                    <a:alpha val="50000"/>
                  </a:schemeClr>
                </a:solidFill>
                <a:ln w="9525">
                  <a:solidFill>
                    <a:schemeClr val="accent2"/>
                  </a:solidFill>
                  <a:tailEnd type="arrow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20" name="Gekrümmte Verbindung 19"/>
                <p:cNvCxnSpPr>
                  <a:stCxn id="36" idx="2"/>
                  <a:endCxn id="53" idx="4"/>
                </p:cNvCxnSpPr>
                <p:nvPr/>
              </p:nvCxnSpPr>
              <p:spPr>
                <a:xfrm rot="5400000" flipH="1">
                  <a:off x="4931503" y="1741677"/>
                  <a:ext cx="291096" cy="764890"/>
                </a:xfrm>
                <a:prstGeom prst="curvedConnector3">
                  <a:avLst>
                    <a:gd name="adj1" fmla="val -67509"/>
                  </a:avLst>
                </a:prstGeom>
                <a:solidFill>
                  <a:schemeClr val="accent2">
                    <a:alpha val="50000"/>
                  </a:schemeClr>
                </a:solidFill>
                <a:ln w="9525">
                  <a:solidFill>
                    <a:schemeClr val="accent2"/>
                  </a:solidFill>
                  <a:tailEnd type="arrow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pic>
              <p:nvPicPr>
                <p:cNvPr id="21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5926" r="19198"/>
                <a:stretch/>
              </p:blipFill>
              <p:spPr bwMode="auto">
                <a:xfrm>
                  <a:off x="3635168" y="1279670"/>
                  <a:ext cx="45719" cy="936000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2" name="Rechteck 21"/>
                <p:cNvSpPr/>
                <p:nvPr/>
              </p:nvSpPr>
              <p:spPr>
                <a:xfrm>
                  <a:off x="3634627" y="1225670"/>
                  <a:ext cx="46800" cy="1044000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3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8" r="90567"/>
                <a:stretch/>
              </p:blipFill>
              <p:spPr bwMode="auto">
                <a:xfrm>
                  <a:off x="3204389" y="1279670"/>
                  <a:ext cx="45719" cy="936000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4" name="Rechteck 23"/>
                <p:cNvSpPr/>
                <p:nvPr/>
              </p:nvSpPr>
              <p:spPr>
                <a:xfrm>
                  <a:off x="3203848" y="1225670"/>
                  <a:ext cx="46800" cy="1044000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pic>
              <p:nvPicPr>
                <p:cNvPr id="25" name="Picture 4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4491" r="80633"/>
                <a:stretch/>
              </p:blipFill>
              <p:spPr bwMode="auto">
                <a:xfrm>
                  <a:off x="3304969" y="1279670"/>
                  <a:ext cx="45719" cy="936000"/>
                </a:xfrm>
                <a:prstGeom prst="rect">
                  <a:avLst/>
                </a:prstGeom>
                <a:noFill/>
                <a:ln w="0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6" name="Rechteck 25"/>
                <p:cNvSpPr/>
                <p:nvPr/>
              </p:nvSpPr>
              <p:spPr>
                <a:xfrm>
                  <a:off x="3304428" y="1225670"/>
                  <a:ext cx="46800" cy="1044000"/>
                </a:xfrm>
                <a:prstGeom prst="rect">
                  <a:avLst/>
                </a:prstGeom>
                <a:solidFill>
                  <a:schemeClr val="accent1">
                    <a:alpha val="50000"/>
                  </a:schemeClr>
                </a:solidFill>
                <a:ln w="31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7" name="Gekrümmte Verbindung 26"/>
                <p:cNvCxnSpPr>
                  <a:stCxn id="24" idx="2"/>
                  <a:endCxn id="58" idx="4"/>
                </p:cNvCxnSpPr>
                <p:nvPr/>
              </p:nvCxnSpPr>
              <p:spPr>
                <a:xfrm rot="5400000" flipH="1" flipV="1">
                  <a:off x="3742410" y="1533498"/>
                  <a:ext cx="221010" cy="1251334"/>
                </a:xfrm>
                <a:prstGeom prst="curvedConnector3">
                  <a:avLst>
                    <a:gd name="adj1" fmla="val -116363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Gruppieren 27"/>
                <p:cNvGrpSpPr/>
                <p:nvPr/>
              </p:nvGrpSpPr>
              <p:grpSpPr>
                <a:xfrm>
                  <a:off x="5884277" y="1225670"/>
                  <a:ext cx="46800" cy="1044000"/>
                  <a:chOff x="5740261" y="1195765"/>
                  <a:chExt cx="46800" cy="1044000"/>
                </a:xfrm>
              </p:grpSpPr>
              <p:pic>
                <p:nvPicPr>
                  <p:cNvPr id="29" name="Picture 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9498" r="25632"/>
                  <a:stretch/>
                </p:blipFill>
                <p:spPr bwMode="auto">
                  <a:xfrm>
                    <a:off x="5740802" y="1249765"/>
                    <a:ext cx="45719" cy="93600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0" name="Rechteck 29"/>
                  <p:cNvSpPr/>
                  <p:nvPr/>
                </p:nvSpPr>
                <p:spPr>
                  <a:xfrm>
                    <a:off x="5740261" y="1195765"/>
                    <a:ext cx="468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1" name="Gruppieren 30"/>
                <p:cNvGrpSpPr/>
                <p:nvPr/>
              </p:nvGrpSpPr>
              <p:grpSpPr>
                <a:xfrm>
                  <a:off x="5568915" y="1225670"/>
                  <a:ext cx="46800" cy="1044000"/>
                  <a:chOff x="2623387" y="2737675"/>
                  <a:chExt cx="46800" cy="1044000"/>
                </a:xfrm>
              </p:grpSpPr>
              <p:pic>
                <p:nvPicPr>
                  <p:cNvPr id="32" name="Picture 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9879" r="75252"/>
                  <a:stretch/>
                </p:blipFill>
                <p:spPr bwMode="auto">
                  <a:xfrm>
                    <a:off x="2623928" y="2791675"/>
                    <a:ext cx="45719" cy="93600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3" name="Rechteck 32"/>
                  <p:cNvSpPr/>
                  <p:nvPr/>
                </p:nvSpPr>
                <p:spPr>
                  <a:xfrm>
                    <a:off x="2623387" y="2737675"/>
                    <a:ext cx="468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4" name="Gruppieren 33"/>
                <p:cNvGrpSpPr/>
                <p:nvPr/>
              </p:nvGrpSpPr>
              <p:grpSpPr>
                <a:xfrm>
                  <a:off x="5436096" y="1225670"/>
                  <a:ext cx="46800" cy="1044000"/>
                  <a:chOff x="1265391" y="2737266"/>
                  <a:chExt cx="46800" cy="1044000"/>
                </a:xfrm>
              </p:grpSpPr>
              <p:pic>
                <p:nvPicPr>
                  <p:cNvPr id="35" name="Picture 5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589" r="88542"/>
                  <a:stretch/>
                </p:blipFill>
                <p:spPr bwMode="auto">
                  <a:xfrm>
                    <a:off x="1265932" y="2791266"/>
                    <a:ext cx="45719" cy="936000"/>
                  </a:xfrm>
                  <a:prstGeom prst="rect">
                    <a:avLst/>
                  </a:prstGeom>
                  <a:noFill/>
                  <a:ln w="0">
                    <a:noFill/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36" name="Rechteck 35"/>
                  <p:cNvSpPr/>
                  <p:nvPr/>
                </p:nvSpPr>
                <p:spPr>
                  <a:xfrm>
                    <a:off x="1265391" y="2737266"/>
                    <a:ext cx="468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37" name="Gekrümmte Verbindung 36"/>
                <p:cNvCxnSpPr>
                  <a:stCxn id="30" idx="2"/>
                  <a:endCxn id="64" idx="4"/>
                </p:cNvCxnSpPr>
                <p:nvPr/>
              </p:nvCxnSpPr>
              <p:spPr>
                <a:xfrm rot="5400000" flipH="1">
                  <a:off x="4997554" y="1359548"/>
                  <a:ext cx="805721" cy="1014524"/>
                </a:xfrm>
                <a:prstGeom prst="curvedConnector3">
                  <a:avLst>
                    <a:gd name="adj1" fmla="val 49178"/>
                  </a:avLst>
                </a:prstGeom>
                <a:solidFill>
                  <a:schemeClr val="accent2">
                    <a:alpha val="50000"/>
                  </a:schemeClr>
                </a:solidFill>
                <a:ln w="9525">
                  <a:solidFill>
                    <a:schemeClr val="accent2"/>
                  </a:solidFill>
                  <a:tailEnd type="arrow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Gekrümmte Verbindung 37"/>
                <p:cNvCxnSpPr>
                  <a:stCxn id="22" idx="2"/>
                  <a:endCxn id="56" idx="4"/>
                </p:cNvCxnSpPr>
                <p:nvPr/>
              </p:nvCxnSpPr>
              <p:spPr>
                <a:xfrm rot="5400000" flipH="1" flipV="1">
                  <a:off x="3829909" y="1377708"/>
                  <a:ext cx="720080" cy="1063844"/>
                </a:xfrm>
                <a:prstGeom prst="curvedConnector3">
                  <a:avLst>
                    <a:gd name="adj1" fmla="val 7143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Textfeld 38"/>
                <p:cNvSpPr txBox="1"/>
                <p:nvPr/>
              </p:nvSpPr>
              <p:spPr>
                <a:xfrm>
                  <a:off x="3327828" y="1574683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/>
                    <a:t>…</a:t>
                  </a:r>
                  <a:endParaRPr lang="de-DE" dirty="0"/>
                </a:p>
              </p:txBody>
            </p:sp>
            <p:sp>
              <p:nvSpPr>
                <p:cNvPr id="40" name="Textfeld 39"/>
                <p:cNvSpPr txBox="1"/>
                <p:nvPr/>
              </p:nvSpPr>
              <p:spPr>
                <a:xfrm>
                  <a:off x="5570150" y="1574683"/>
                  <a:ext cx="3433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dirty="0" smtClean="0"/>
                    <a:t>…</a:t>
                  </a:r>
                  <a:endParaRPr lang="de-DE" dirty="0"/>
                </a:p>
              </p:txBody>
            </p:sp>
            <p:cxnSp>
              <p:nvCxnSpPr>
                <p:cNvPr id="41" name="Gerade Verbindung 277"/>
                <p:cNvCxnSpPr/>
                <p:nvPr/>
              </p:nvCxnSpPr>
              <p:spPr>
                <a:xfrm>
                  <a:off x="6156176" y="754746"/>
                  <a:ext cx="0" cy="1738150"/>
                </a:xfrm>
                <a:prstGeom prst="line">
                  <a:avLst/>
                </a:prstGeom>
                <a:ln w="9525">
                  <a:solidFill>
                    <a:schemeClr val="bg1">
                      <a:lumMod val="50000"/>
                    </a:schemeClr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 Verbindung 225"/>
                <p:cNvCxnSpPr>
                  <a:stCxn id="55" idx="6"/>
                  <a:endCxn id="63" idx="3"/>
                </p:cNvCxnSpPr>
                <p:nvPr/>
              </p:nvCxnSpPr>
              <p:spPr>
                <a:xfrm flipV="1">
                  <a:off x="4614820" y="1414857"/>
                  <a:ext cx="107667" cy="27682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 Verbindung 369"/>
                <p:cNvCxnSpPr>
                  <a:stCxn id="57" idx="7"/>
                  <a:endCxn id="62" idx="3"/>
                </p:cNvCxnSpPr>
                <p:nvPr/>
              </p:nvCxnSpPr>
              <p:spPr>
                <a:xfrm flipV="1">
                  <a:off x="4694190" y="1372037"/>
                  <a:ext cx="104458" cy="98184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372"/>
                <p:cNvCxnSpPr>
                  <a:stCxn id="56" idx="7"/>
                  <a:endCxn id="64" idx="3"/>
                </p:cNvCxnSpPr>
                <p:nvPr/>
              </p:nvCxnSpPr>
              <p:spPr>
                <a:xfrm flipV="1">
                  <a:off x="4737010" y="1457678"/>
                  <a:ext cx="141004" cy="55363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377"/>
                <p:cNvCxnSpPr>
                  <a:stCxn id="60" idx="7"/>
                  <a:endCxn id="52" idx="3"/>
                </p:cNvCxnSpPr>
                <p:nvPr/>
              </p:nvCxnSpPr>
              <p:spPr>
                <a:xfrm flipV="1">
                  <a:off x="4389976" y="1913929"/>
                  <a:ext cx="61638" cy="40076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 Verbindung 381"/>
                <p:cNvCxnSpPr>
                  <a:stCxn id="58" idx="6"/>
                  <a:endCxn id="54" idx="2"/>
                </p:cNvCxnSpPr>
                <p:nvPr/>
              </p:nvCxnSpPr>
              <p:spPr>
                <a:xfrm>
                  <a:off x="4499992" y="2027250"/>
                  <a:ext cx="78798" cy="4986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384"/>
                <p:cNvCxnSpPr>
                  <a:stCxn id="59" idx="5"/>
                  <a:endCxn id="53" idx="2"/>
                </p:cNvCxnSpPr>
                <p:nvPr/>
              </p:nvCxnSpPr>
              <p:spPr>
                <a:xfrm>
                  <a:off x="4633584" y="1937744"/>
                  <a:ext cx="39612" cy="19420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 Verbindung 389"/>
                <p:cNvCxnSpPr>
                  <a:stCxn id="17" idx="7"/>
                  <a:endCxn id="51" idx="3"/>
                </p:cNvCxnSpPr>
                <p:nvPr/>
              </p:nvCxnSpPr>
              <p:spPr>
                <a:xfrm flipV="1">
                  <a:off x="4518437" y="1871108"/>
                  <a:ext cx="18818" cy="12543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 Verbindung 392"/>
                <p:cNvCxnSpPr>
                  <a:stCxn id="61" idx="6"/>
                  <a:endCxn id="50" idx="2"/>
                </p:cNvCxnSpPr>
                <p:nvPr/>
              </p:nvCxnSpPr>
              <p:spPr>
                <a:xfrm>
                  <a:off x="4467599" y="1813148"/>
                  <a:ext cx="30088" cy="0"/>
                </a:xfrm>
                <a:prstGeom prst="line">
                  <a:avLst/>
                </a:prstGeom>
                <a:ln w="63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Ellipse 49"/>
                <p:cNvSpPr/>
                <p:nvPr/>
              </p:nvSpPr>
              <p:spPr bwMode="auto">
                <a:xfrm>
                  <a:off x="4497687" y="1791738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1" name="Ellipse 50"/>
                <p:cNvSpPr/>
                <p:nvPr/>
              </p:nvSpPr>
              <p:spPr bwMode="auto">
                <a:xfrm>
                  <a:off x="4530984" y="1834559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2" name="Ellipse 51"/>
                <p:cNvSpPr/>
                <p:nvPr/>
              </p:nvSpPr>
              <p:spPr bwMode="auto">
                <a:xfrm>
                  <a:off x="4445343" y="1877380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3" name="Ellipse 52"/>
                <p:cNvSpPr/>
                <p:nvPr/>
              </p:nvSpPr>
              <p:spPr bwMode="auto">
                <a:xfrm>
                  <a:off x="4673196" y="1935754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4" name="Ellipse 53"/>
                <p:cNvSpPr/>
                <p:nvPr/>
              </p:nvSpPr>
              <p:spPr bwMode="auto">
                <a:xfrm>
                  <a:off x="4578790" y="2010826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5" name="Ellipse 54"/>
                <p:cNvSpPr/>
                <p:nvPr/>
              </p:nvSpPr>
              <p:spPr bwMode="auto">
                <a:xfrm>
                  <a:off x="4572000" y="1421129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6" name="Ellipse 55"/>
                <p:cNvSpPr/>
                <p:nvPr/>
              </p:nvSpPr>
              <p:spPr bwMode="auto">
                <a:xfrm>
                  <a:off x="4700461" y="1506770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7" name="Ellipse 56"/>
                <p:cNvSpPr/>
                <p:nvPr/>
              </p:nvSpPr>
              <p:spPr bwMode="auto">
                <a:xfrm>
                  <a:off x="4657641" y="1463950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8" name="Ellipse 57"/>
                <p:cNvSpPr/>
                <p:nvPr/>
              </p:nvSpPr>
              <p:spPr bwMode="auto">
                <a:xfrm>
                  <a:off x="4457172" y="2005840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59" name="Ellipse 58"/>
                <p:cNvSpPr/>
                <p:nvPr/>
              </p:nvSpPr>
              <p:spPr bwMode="auto">
                <a:xfrm>
                  <a:off x="4597035" y="1901195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0" name="Ellipse 59"/>
                <p:cNvSpPr/>
                <p:nvPr/>
              </p:nvSpPr>
              <p:spPr bwMode="auto">
                <a:xfrm>
                  <a:off x="4353427" y="1947734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1" name="Ellipse 60"/>
                <p:cNvSpPr/>
                <p:nvPr/>
              </p:nvSpPr>
              <p:spPr bwMode="auto">
                <a:xfrm>
                  <a:off x="4424779" y="1791738"/>
                  <a:ext cx="42820" cy="42820"/>
                </a:xfrm>
                <a:prstGeom prst="ellipse">
                  <a:avLst/>
                </a:prstGeom>
                <a:solidFill>
                  <a:srgbClr val="333399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2" name="Ellipse 61"/>
                <p:cNvSpPr/>
                <p:nvPr/>
              </p:nvSpPr>
              <p:spPr bwMode="auto">
                <a:xfrm>
                  <a:off x="4792377" y="1335488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3" name="Ellipse 62"/>
                <p:cNvSpPr/>
                <p:nvPr/>
              </p:nvSpPr>
              <p:spPr bwMode="auto">
                <a:xfrm>
                  <a:off x="4716216" y="1378308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sp>
              <p:nvSpPr>
                <p:cNvPr id="64" name="Ellipse 63"/>
                <p:cNvSpPr/>
                <p:nvPr/>
              </p:nvSpPr>
              <p:spPr bwMode="auto">
                <a:xfrm>
                  <a:off x="4871743" y="1421129"/>
                  <a:ext cx="42820" cy="4282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rgbClr val="FFFF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525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de-DE" sz="17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charset="0"/>
                  </a:endParaRPr>
                </a:p>
              </p:txBody>
            </p:sp>
            <p:pic>
              <p:nvPicPr>
                <p:cNvPr id="65" name="Picture 4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5558" y="1203981"/>
                  <a:ext cx="564114" cy="563099"/>
                </a:xfrm>
                <a:prstGeom prst="rect">
                  <a:avLst/>
                </a:prstGeom>
                <a:noFill/>
                <a:ln w="635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66" name="Gruppieren 65"/>
                <p:cNvGrpSpPr/>
                <p:nvPr/>
              </p:nvGrpSpPr>
              <p:grpSpPr>
                <a:xfrm>
                  <a:off x="1187624" y="1249708"/>
                  <a:ext cx="938880" cy="1044000"/>
                  <a:chOff x="1229499" y="1009707"/>
                  <a:chExt cx="938880" cy="1044000"/>
                </a:xfrm>
              </p:grpSpPr>
              <p:pic>
                <p:nvPicPr>
                  <p:cNvPr id="67" name="Picture 5"/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229499" y="1053369"/>
                    <a:ext cx="938880" cy="936000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68" name="Rechteck 67"/>
                  <p:cNvSpPr/>
                  <p:nvPr/>
                </p:nvSpPr>
                <p:spPr>
                  <a:xfrm>
                    <a:off x="1301076" y="1009707"/>
                    <a:ext cx="360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9" name="Rechteck 68"/>
                  <p:cNvSpPr/>
                  <p:nvPr/>
                </p:nvSpPr>
                <p:spPr>
                  <a:xfrm>
                    <a:off x="1425852" y="1009707"/>
                    <a:ext cx="360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0" name="Rechteck 69"/>
                  <p:cNvSpPr/>
                  <p:nvPr/>
                </p:nvSpPr>
                <p:spPr>
                  <a:xfrm>
                    <a:off x="1882003" y="1009707"/>
                    <a:ext cx="36000" cy="1044000"/>
                  </a:xfrm>
                  <a:prstGeom prst="rect">
                    <a:avLst/>
                  </a:prstGeom>
                  <a:solidFill>
                    <a:schemeClr val="accent2">
                      <a:alpha val="50000"/>
                    </a:schemeClr>
                  </a:solidFill>
                  <a:ln w="3175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1" name="Gruppieren 70"/>
                <p:cNvGrpSpPr/>
                <p:nvPr/>
              </p:nvGrpSpPr>
              <p:grpSpPr>
                <a:xfrm>
                  <a:off x="1496277" y="1448896"/>
                  <a:ext cx="937687" cy="1044000"/>
                  <a:chOff x="1496277" y="1232872"/>
                  <a:chExt cx="937687" cy="1044000"/>
                </a:xfrm>
              </p:grpSpPr>
              <p:pic>
                <p:nvPicPr>
                  <p:cNvPr id="7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496277" y="1287914"/>
                    <a:ext cx="937687" cy="936000"/>
                  </a:xfrm>
                  <a:prstGeom prst="rect">
                    <a:avLst/>
                  </a:prstGeom>
                  <a:noFill/>
                  <a:ln w="635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73" name="Rechteck 72"/>
                  <p:cNvSpPr/>
                  <p:nvPr/>
                </p:nvSpPr>
                <p:spPr>
                  <a:xfrm>
                    <a:off x="2217940" y="1232872"/>
                    <a:ext cx="36000" cy="1044000"/>
                  </a:xfrm>
                  <a:prstGeom prst="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4" name="Rechteck 73"/>
                  <p:cNvSpPr/>
                  <p:nvPr/>
                </p:nvSpPr>
                <p:spPr>
                  <a:xfrm>
                    <a:off x="1641876" y="1232872"/>
                    <a:ext cx="36000" cy="1044000"/>
                  </a:xfrm>
                  <a:prstGeom prst="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5" name="Rechteck 74"/>
                  <p:cNvSpPr/>
                  <p:nvPr/>
                </p:nvSpPr>
                <p:spPr>
                  <a:xfrm>
                    <a:off x="1548732" y="1232872"/>
                    <a:ext cx="36000" cy="1044000"/>
                  </a:xfrm>
                  <a:prstGeom prst="rect">
                    <a:avLst/>
                  </a:prstGeom>
                  <a:solidFill>
                    <a:schemeClr val="accent1">
                      <a:alpha val="50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6" name="Gruppieren 75"/>
                <p:cNvGrpSpPr/>
                <p:nvPr/>
              </p:nvGrpSpPr>
              <p:grpSpPr>
                <a:xfrm>
                  <a:off x="6444208" y="905444"/>
                  <a:ext cx="1850608" cy="1022436"/>
                  <a:chOff x="6429451" y="830801"/>
                  <a:chExt cx="3759174" cy="2076892"/>
                </a:xfrm>
              </p:grpSpPr>
              <p:cxnSp>
                <p:nvCxnSpPr>
                  <p:cNvPr id="77" name="Gerader Verbinder 76"/>
                  <p:cNvCxnSpPr/>
                  <p:nvPr/>
                </p:nvCxnSpPr>
                <p:spPr bwMode="auto">
                  <a:xfrm>
                    <a:off x="6695979" y="2347373"/>
                    <a:ext cx="3492646" cy="0"/>
                  </a:xfrm>
                  <a:prstGeom prst="line">
                    <a:avLst/>
                  </a:prstGeom>
                  <a:solidFill>
                    <a:srgbClr val="BBE0E3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</p:cxnSp>
              <p:cxnSp>
                <p:nvCxnSpPr>
                  <p:cNvPr id="78" name="Gerade Verbindung mit Pfeil 77"/>
                  <p:cNvCxnSpPr/>
                  <p:nvPr/>
                </p:nvCxnSpPr>
                <p:spPr bwMode="auto">
                  <a:xfrm flipV="1">
                    <a:off x="7036284" y="830801"/>
                    <a:ext cx="0" cy="1516572"/>
                  </a:xfrm>
                  <a:prstGeom prst="straightConnector1">
                    <a:avLst/>
                  </a:prstGeom>
                  <a:solidFill>
                    <a:srgbClr val="BBE0E3"/>
                  </a:solidFill>
                  <a:ln w="9525" cap="flat" cmpd="sng" algn="ctr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</p:spPr>
              </p:cxnSp>
              <p:sp>
                <p:nvSpPr>
                  <p:cNvPr id="79" name="Textfeld 78"/>
                  <p:cNvSpPr txBox="1"/>
                  <p:nvPr/>
                </p:nvSpPr>
                <p:spPr>
                  <a:xfrm rot="16200000">
                    <a:off x="5932772" y="1350538"/>
                    <a:ext cx="1493512" cy="5001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1000" b="1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 pitchFamily="34" charset="-128"/>
                      </a:rPr>
                      <a:t>Distance</a:t>
                    </a:r>
                    <a:endParaRPr kumimoji="0" lang="en-US" sz="10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80" name="Textfeld 79"/>
                  <p:cNvSpPr txBox="1"/>
                  <p:nvPr/>
                </p:nvSpPr>
                <p:spPr>
                  <a:xfrm>
                    <a:off x="7951512" y="2407540"/>
                    <a:ext cx="1493515" cy="50015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de-DE" sz="10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 pitchFamily="34" charset="-128"/>
                      </a:rPr>
                      <a:t>#</a:t>
                    </a:r>
                    <a:r>
                      <a:rPr kumimoji="0" lang="de-DE" sz="1000" b="1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+mj-lt"/>
                        <a:ea typeface="ＭＳ Ｐゴシック" pitchFamily="34" charset="-128"/>
                      </a:rPr>
                      <a:t>Edges</a:t>
                    </a:r>
                    <a:endParaRPr kumimoji="0" lang="en-US" sz="10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  <a:ea typeface="ＭＳ Ｐゴシック" pitchFamily="34" charset="-128"/>
                    </a:endParaRPr>
                  </a:p>
                </p:txBody>
              </p:sp>
              <p:sp>
                <p:nvSpPr>
                  <p:cNvPr id="81" name="Rechteck 80"/>
                  <p:cNvSpPr/>
                  <p:nvPr/>
                </p:nvSpPr>
                <p:spPr bwMode="auto">
                  <a:xfrm>
                    <a:off x="7285073" y="2251735"/>
                    <a:ext cx="114492" cy="8517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2" name="Rechteck 81"/>
                  <p:cNvSpPr/>
                  <p:nvPr/>
                </p:nvSpPr>
                <p:spPr bwMode="auto">
                  <a:xfrm>
                    <a:off x="7445332" y="2251735"/>
                    <a:ext cx="114492" cy="8517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3" name="Rechteck 82"/>
                  <p:cNvSpPr/>
                  <p:nvPr/>
                </p:nvSpPr>
                <p:spPr bwMode="auto">
                  <a:xfrm>
                    <a:off x="7605592" y="2251735"/>
                    <a:ext cx="114492" cy="8517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4" name="Rechteck 83"/>
                  <p:cNvSpPr/>
                  <p:nvPr/>
                </p:nvSpPr>
                <p:spPr bwMode="auto">
                  <a:xfrm>
                    <a:off x="7765851" y="2200629"/>
                    <a:ext cx="114492" cy="136283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5" name="Rechteck 84"/>
                  <p:cNvSpPr/>
                  <p:nvPr/>
                </p:nvSpPr>
                <p:spPr bwMode="auto">
                  <a:xfrm>
                    <a:off x="7926110" y="2202664"/>
                    <a:ext cx="114492" cy="13424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6" name="Rechteck 85"/>
                  <p:cNvSpPr/>
                  <p:nvPr/>
                </p:nvSpPr>
                <p:spPr bwMode="auto">
                  <a:xfrm>
                    <a:off x="8086370" y="2202664"/>
                    <a:ext cx="114492" cy="13424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7" name="Rechteck 86"/>
                  <p:cNvSpPr/>
                  <p:nvPr/>
                </p:nvSpPr>
                <p:spPr bwMode="auto">
                  <a:xfrm>
                    <a:off x="8246629" y="2132339"/>
                    <a:ext cx="114492" cy="204574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8" name="Rechteck 87"/>
                  <p:cNvSpPr/>
                  <p:nvPr/>
                </p:nvSpPr>
                <p:spPr bwMode="auto">
                  <a:xfrm>
                    <a:off x="8406889" y="2075346"/>
                    <a:ext cx="114492" cy="261567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89" name="Rechteck 88"/>
                  <p:cNvSpPr/>
                  <p:nvPr/>
                </p:nvSpPr>
                <p:spPr bwMode="auto">
                  <a:xfrm>
                    <a:off x="8567148" y="2032292"/>
                    <a:ext cx="114492" cy="304620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0" name="Rechteck 89"/>
                  <p:cNvSpPr/>
                  <p:nvPr/>
                </p:nvSpPr>
                <p:spPr bwMode="auto">
                  <a:xfrm>
                    <a:off x="8727404" y="1521174"/>
                    <a:ext cx="114492" cy="815739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1" name="Rechteck 90"/>
                  <p:cNvSpPr/>
                  <p:nvPr/>
                </p:nvSpPr>
                <p:spPr bwMode="auto">
                  <a:xfrm>
                    <a:off x="8907695" y="1274103"/>
                    <a:ext cx="114492" cy="1064712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2" name="Rechteck 91"/>
                  <p:cNvSpPr/>
                  <p:nvPr/>
                </p:nvSpPr>
                <p:spPr bwMode="auto">
                  <a:xfrm>
                    <a:off x="9087986" y="1231515"/>
                    <a:ext cx="114492" cy="110730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3" name="Rechteck 92"/>
                  <p:cNvSpPr/>
                  <p:nvPr/>
                </p:nvSpPr>
                <p:spPr bwMode="auto">
                  <a:xfrm>
                    <a:off x="9268278" y="1231515"/>
                    <a:ext cx="114492" cy="110730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4" name="Rechteck 93"/>
                  <p:cNvSpPr/>
                  <p:nvPr/>
                </p:nvSpPr>
                <p:spPr bwMode="auto">
                  <a:xfrm>
                    <a:off x="9448569" y="1137820"/>
                    <a:ext cx="114492" cy="1200996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5" name="Rechteck 94"/>
                  <p:cNvSpPr/>
                  <p:nvPr/>
                </p:nvSpPr>
                <p:spPr bwMode="auto">
                  <a:xfrm>
                    <a:off x="9628861" y="1010055"/>
                    <a:ext cx="114492" cy="1328761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  <p:sp>
                <p:nvSpPr>
                  <p:cNvPr id="96" name="Rechteck 95"/>
                  <p:cNvSpPr/>
                  <p:nvPr/>
                </p:nvSpPr>
                <p:spPr bwMode="auto">
                  <a:xfrm>
                    <a:off x="9809152" y="1011958"/>
                    <a:ext cx="114492" cy="1326858"/>
                  </a:xfrm>
                  <a:prstGeom prst="rect">
                    <a:avLst/>
                  </a:prstGeom>
                  <a:gradFill rotWithShape="1">
                    <a:gsLst>
                      <a:gs pos="0">
                        <a:srgbClr val="333399">
                          <a:shade val="51000"/>
                          <a:satMod val="130000"/>
                        </a:srgbClr>
                      </a:gs>
                      <a:gs pos="80000">
                        <a:srgbClr val="333399">
                          <a:shade val="93000"/>
                          <a:satMod val="130000"/>
                        </a:srgbClr>
                      </a:gs>
                      <a:gs pos="100000">
                        <a:srgbClr val="333399">
                          <a:shade val="94000"/>
                          <a:satMod val="135000"/>
                        </a:srgbClr>
                      </a:gs>
                    </a:gsLst>
                    <a:lin ang="16200000" scaled="0"/>
                  </a:gradFill>
                  <a:ln w="9525" cap="flat" cmpd="sng" algn="ctr">
                    <a:solidFill>
                      <a:srgbClr val="333399">
                        <a:shade val="95000"/>
                        <a:satMod val="105000"/>
                      </a:srgbClr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5250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00" b="1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Rechteck 96"/>
                    <p:cNvSpPr/>
                    <p:nvPr/>
                  </p:nvSpPr>
                  <p:spPr>
                    <a:xfrm>
                      <a:off x="6235972" y="1821964"/>
                      <a:ext cx="2281228" cy="55611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000" i="1" kern="0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𝐷𝑖𝑠𝑡</m:t>
                            </m:r>
                            <m:d>
                              <m:dPr>
                                <m:ctrlPr>
                                  <a:rPr lang="de-DE" sz="1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de-DE" sz="100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de-DE" sz="100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nary>
                              <m:naryPr>
                                <m:chr m:val="∑"/>
                                <m:ctrlPr>
                                  <a:rPr lang="pt-BR" sz="100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𝐸𝑑𝑔𝑒𝑠</m:t>
                                </m:r>
                              </m:sub>
                              <m:sup/>
                              <m:e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𝑙𝑒𝑛𝑔𝑡h</m:t>
                                </m:r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de-DE" sz="1000" b="0" i="1" kern="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oMath>
                        </m:oMathPara>
                      </a14:m>
                      <a:endParaRPr lang="en-US" sz="1000" dirty="0"/>
                    </a:p>
                  </p:txBody>
                </p:sp>
              </mc:Choice>
              <mc:Fallback xmlns="">
                <p:sp>
                  <p:nvSpPr>
                    <p:cNvPr id="97" name="Rechteck 96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35972" y="1821964"/>
                      <a:ext cx="2281228" cy="556114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t="-66972" b="-9082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de-DE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98" name="Textfeld 97"/>
                <p:cNvSpPr txBox="1"/>
                <p:nvPr/>
              </p:nvSpPr>
              <p:spPr>
                <a:xfrm>
                  <a:off x="3268837" y="977681"/>
                  <a:ext cx="34336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de-DE" sz="1050" baseline="-250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1</a:t>
                  </a:r>
                  <a:endParaRPr lang="en-US" sz="1050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  <p:sp>
              <p:nvSpPr>
                <p:cNvPr id="103" name="Textfeld 102"/>
                <p:cNvSpPr txBox="1"/>
                <p:nvPr/>
              </p:nvSpPr>
              <p:spPr>
                <a:xfrm>
                  <a:off x="5568438" y="977681"/>
                  <a:ext cx="343364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de-DE" sz="105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M</a:t>
                  </a:r>
                  <a:r>
                    <a:rPr lang="de-DE" sz="1050" baseline="-25000" dirty="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a:t>2</a:t>
                  </a:r>
                  <a:endParaRPr lang="en-US" sz="1050" baseline="-2500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p:grpSp>
        </p:grpSp>
        <p:sp>
          <p:nvSpPr>
            <p:cNvPr id="107" name="Textfeld 106"/>
            <p:cNvSpPr txBox="1"/>
            <p:nvPr/>
          </p:nvSpPr>
          <p:spPr>
            <a:xfrm>
              <a:off x="-11112" y="2060848"/>
              <a:ext cx="8581195" cy="923330"/>
            </a:xfrm>
            <a:prstGeom prst="rect">
              <a:avLst/>
            </a:prstGeom>
            <a:solidFill>
              <a:schemeClr val="bg1">
                <a:alpha val="87000"/>
              </a:schemeClr>
            </a:solidFill>
            <a:effectLst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de-DE" sz="5400" spc="600" dirty="0" smtClean="0">
                  <a:latin typeface="Roboto Black" panose="02000000000000000000" pitchFamily="2" charset="0"/>
                  <a:ea typeface="Roboto Black" panose="02000000000000000000" pitchFamily="2" charset="0"/>
                </a:rPr>
                <a:t>Matrix</a:t>
              </a:r>
              <a:r>
                <a:rPr lang="de-DE" sz="5400" dirty="0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de-DE" sz="5400" dirty="0" err="1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Projection</a:t>
              </a:r>
              <a:r>
                <a:rPr lang="de-DE" sz="5400" dirty="0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 Explorer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710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pieren 23"/>
          <p:cNvGrpSpPr/>
          <p:nvPr/>
        </p:nvGrpSpPr>
        <p:grpSpPr>
          <a:xfrm>
            <a:off x="395536" y="1340768"/>
            <a:ext cx="5688632" cy="2088232"/>
            <a:chOff x="395536" y="1340768"/>
            <a:chExt cx="5688632" cy="2088232"/>
          </a:xfrm>
        </p:grpSpPr>
        <p:grpSp>
          <p:nvGrpSpPr>
            <p:cNvPr id="25" name="Gruppieren 24"/>
            <p:cNvGrpSpPr/>
            <p:nvPr/>
          </p:nvGrpSpPr>
          <p:grpSpPr>
            <a:xfrm>
              <a:off x="395536" y="1340768"/>
              <a:ext cx="5688632" cy="2088232"/>
              <a:chOff x="395536" y="1340768"/>
              <a:chExt cx="8352928" cy="3066264"/>
            </a:xfrm>
          </p:grpSpPr>
          <p:sp>
            <p:nvSpPr>
              <p:cNvPr id="27" name="Abgerundetes Rechteck 26"/>
              <p:cNvSpPr/>
              <p:nvPr/>
            </p:nvSpPr>
            <p:spPr>
              <a:xfrm>
                <a:off x="395536" y="1340768"/>
                <a:ext cx="8352928" cy="3066264"/>
              </a:xfrm>
              <a:prstGeom prst="roundRect">
                <a:avLst>
                  <a:gd name="adj" fmla="val 5608"/>
                </a:avLst>
              </a:prstGeom>
              <a:gradFill>
                <a:gsLst>
                  <a:gs pos="0">
                    <a:schemeClr val="lt1">
                      <a:tint val="40000"/>
                      <a:satMod val="350000"/>
                    </a:schemeClr>
                  </a:gs>
                  <a:gs pos="40000">
                    <a:schemeClr val="lt1">
                      <a:tint val="45000"/>
                      <a:shade val="99000"/>
                      <a:satMod val="3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</a:gradFill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002">
                <a:schemeClr val="l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pic>
            <p:nvPicPr>
              <p:cNvPr id="28" name="Picture 2" descr="F:\EclipseWorkspace\de.dbvis.matrixprojections.rcp\icons\splash.bmp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EEEEEE"/>
                  </a:clrFrom>
                  <a:clrTo>
                    <a:srgbClr val="EEEEE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3398" y="1445702"/>
                <a:ext cx="2928402" cy="29284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3" descr="Z:\POSTERS\Logos\unisignet.emf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25289" y="1578354"/>
                <a:ext cx="1933987" cy="8640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Rechteck 29"/>
              <p:cNvSpPr/>
              <p:nvPr/>
            </p:nvSpPr>
            <p:spPr>
              <a:xfrm>
                <a:off x="4600887" y="3750073"/>
                <a:ext cx="4147577" cy="45719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31" name="Textfeld 30"/>
              <p:cNvSpPr txBox="1"/>
              <p:nvPr/>
            </p:nvSpPr>
            <p:spPr>
              <a:xfrm>
                <a:off x="4600887" y="3284984"/>
                <a:ext cx="1928214" cy="542310"/>
              </a:xfrm>
              <a:prstGeom prst="rect">
                <a:avLst/>
              </a:prstGeom>
              <a:noFill/>
              <a:effectLst>
                <a:reflection blurRad="6350" stA="52000" endA="300" endPos="35000" dir="5400000" sy="-100000" algn="bl" rotWithShape="0"/>
              </a:effectLst>
            </p:spPr>
            <p:txBody>
              <a:bodyPr wrap="none" rtlCol="0">
                <a:spAutoFit/>
              </a:bodyPr>
              <a:lstStyle/>
              <a:p>
                <a:r>
                  <a:rPr lang="de-DE" b="1" dirty="0" err="1" smtClean="0"/>
                  <a:t>Placeholder</a:t>
                </a:r>
                <a:endParaRPr lang="de-DE" b="1" dirty="0" smtClean="0"/>
              </a:p>
            </p:txBody>
          </p:sp>
        </p:grpSp>
        <p:pic>
          <p:nvPicPr>
            <p:cNvPr id="26" name="Picture 2" descr="Fraunhofer IGD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825" y="1634882"/>
              <a:ext cx="1149755" cy="326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395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510495" y="5661248"/>
            <a:ext cx="2806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PlaceholderSemanticZoom1</a:t>
            </a:r>
          </a:p>
        </p:txBody>
      </p:sp>
      <p:sp>
        <p:nvSpPr>
          <p:cNvPr id="27" name="Abgerundetes Rechteck 26"/>
          <p:cNvSpPr/>
          <p:nvPr/>
        </p:nvSpPr>
        <p:spPr>
          <a:xfrm>
            <a:off x="323528" y="1382534"/>
            <a:ext cx="8496944" cy="3731646"/>
          </a:xfrm>
          <a:prstGeom prst="roundRect">
            <a:avLst>
              <a:gd name="adj" fmla="val 5608"/>
            </a:avLst>
          </a:prstGeom>
          <a:gradFill>
            <a:gsLst>
              <a:gs pos="0">
                <a:schemeClr val="lt1">
                  <a:tint val="40000"/>
                  <a:satMod val="350000"/>
                </a:schemeClr>
              </a:gs>
              <a:gs pos="40000">
                <a:schemeClr val="lt1">
                  <a:tint val="45000"/>
                  <a:shade val="99000"/>
                  <a:satMod val="350000"/>
                </a:schemeClr>
              </a:gs>
              <a:gs pos="100000">
                <a:schemeClr val="bg1">
                  <a:lumMod val="75000"/>
                </a:schemeClr>
              </a:gs>
            </a:gsLst>
          </a:gra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0" name="Rechteck 29"/>
          <p:cNvSpPr/>
          <p:nvPr/>
        </p:nvSpPr>
        <p:spPr>
          <a:xfrm>
            <a:off x="4601385" y="4314660"/>
            <a:ext cx="4219087" cy="556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Textfeld 30"/>
          <p:cNvSpPr txBox="1"/>
          <p:nvPr/>
        </p:nvSpPr>
        <p:spPr>
          <a:xfrm>
            <a:off x="417677" y="1353538"/>
            <a:ext cx="4419125" cy="659992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de-DE" b="1" dirty="0" err="1" smtClean="0"/>
              <a:t>Placeholder</a:t>
            </a:r>
            <a:r>
              <a:rPr lang="de-DE" b="1" dirty="0" smtClean="0"/>
              <a:t> Not Final Images</a:t>
            </a: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191" y="1636795"/>
            <a:ext cx="1809809" cy="1800000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7163" y="2455316"/>
            <a:ext cx="2110266" cy="1800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201" y="3135631"/>
            <a:ext cx="2361996" cy="1570627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13" y="1654538"/>
            <a:ext cx="1987452" cy="3161326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1322570" y="470625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(a)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3443316" y="47062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(b)</a:t>
            </a:r>
            <a:endParaRPr lang="en-US" dirty="0"/>
          </a:p>
        </p:txBody>
      </p:sp>
      <p:sp>
        <p:nvSpPr>
          <p:cNvPr id="16" name="Textfeld 15"/>
          <p:cNvSpPr txBox="1"/>
          <p:nvPr/>
        </p:nvSpPr>
        <p:spPr>
          <a:xfrm>
            <a:off x="5214127" y="4706258"/>
            <a:ext cx="436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(c)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7264420" y="470625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(d)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472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709933" y="6164491"/>
            <a:ext cx="2194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FinalSemanticZoom1</a:t>
            </a:r>
            <a:endParaRPr lang="en-US" dirty="0"/>
          </a:p>
        </p:txBody>
      </p:sp>
      <p:grpSp>
        <p:nvGrpSpPr>
          <p:cNvPr id="94" name="Gruppieren 93"/>
          <p:cNvGrpSpPr/>
          <p:nvPr/>
        </p:nvGrpSpPr>
        <p:grpSpPr>
          <a:xfrm>
            <a:off x="1501881" y="5208529"/>
            <a:ext cx="1654749" cy="421090"/>
            <a:chOff x="1501881" y="5208529"/>
            <a:chExt cx="1654749" cy="421090"/>
          </a:xfrm>
        </p:grpSpPr>
        <p:sp>
          <p:nvSpPr>
            <p:cNvPr id="36" name="Abgerundetes Rechteck 35"/>
            <p:cNvSpPr/>
            <p:nvPr/>
          </p:nvSpPr>
          <p:spPr>
            <a:xfrm>
              <a:off x="1551889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549529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997090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75189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0" name="Gleichschenkliges Dreieck 39"/>
            <p:cNvSpPr/>
            <p:nvPr/>
          </p:nvSpPr>
          <p:spPr>
            <a:xfrm rot="5400000">
              <a:off x="2497700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2213111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1501881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6077115" y="5320566"/>
            <a:ext cx="1654749" cy="421090"/>
            <a:chOff x="5987368" y="5208529"/>
            <a:chExt cx="1654749" cy="421090"/>
          </a:xfrm>
        </p:grpSpPr>
        <p:sp>
          <p:nvSpPr>
            <p:cNvPr id="52" name="Abgerundetes Rechteck 51"/>
            <p:cNvSpPr/>
            <p:nvPr/>
          </p:nvSpPr>
          <p:spPr>
            <a:xfrm>
              <a:off x="6037376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6035016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482577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7218557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6" name="Gleichschenkliges Dreieck 55"/>
            <p:cNvSpPr/>
            <p:nvPr/>
          </p:nvSpPr>
          <p:spPr>
            <a:xfrm rot="5400000">
              <a:off x="6983187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7" name="Abgerundetes Rechteck 56"/>
            <p:cNvSpPr/>
            <p:nvPr/>
          </p:nvSpPr>
          <p:spPr>
            <a:xfrm>
              <a:off x="7300578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8" name="Rechteck 57"/>
            <p:cNvSpPr/>
            <p:nvPr/>
          </p:nvSpPr>
          <p:spPr>
            <a:xfrm>
              <a:off x="5987368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3744625" y="5208529"/>
            <a:ext cx="1654749" cy="421090"/>
            <a:chOff x="3744625" y="5208529"/>
            <a:chExt cx="1654749" cy="421090"/>
          </a:xfrm>
        </p:grpSpPr>
        <p:sp>
          <p:nvSpPr>
            <p:cNvPr id="44" name="Abgerundetes Rechteck 43"/>
            <p:cNvSpPr/>
            <p:nvPr/>
          </p:nvSpPr>
          <p:spPr>
            <a:xfrm>
              <a:off x="3794633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3792273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4239834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00404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8" name="Gleichschenkliges Dreieck 47"/>
            <p:cNvSpPr/>
            <p:nvPr/>
          </p:nvSpPr>
          <p:spPr>
            <a:xfrm rot="5400000">
              <a:off x="4740444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9" name="Abgerundetes Rechteck 48"/>
            <p:cNvSpPr/>
            <p:nvPr/>
          </p:nvSpPr>
          <p:spPr>
            <a:xfrm>
              <a:off x="4707315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0" name="Rechteck 49"/>
            <p:cNvSpPr/>
            <p:nvPr/>
          </p:nvSpPr>
          <p:spPr>
            <a:xfrm>
              <a:off x="3744625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116" name="Gruppieren 115"/>
          <p:cNvGrpSpPr/>
          <p:nvPr/>
        </p:nvGrpSpPr>
        <p:grpSpPr>
          <a:xfrm>
            <a:off x="323528" y="1382534"/>
            <a:ext cx="8496944" cy="3558634"/>
            <a:chOff x="323528" y="1382534"/>
            <a:chExt cx="8496944" cy="3558634"/>
          </a:xfrm>
        </p:grpSpPr>
        <p:sp>
          <p:nvSpPr>
            <p:cNvPr id="27" name="Abgerundetes Rechteck 26"/>
            <p:cNvSpPr/>
            <p:nvPr/>
          </p:nvSpPr>
          <p:spPr>
            <a:xfrm>
              <a:off x="323528" y="1382534"/>
              <a:ext cx="8496944" cy="3558634"/>
            </a:xfrm>
            <a:prstGeom prst="roundRect">
              <a:avLst>
                <a:gd name="adj" fmla="val 3566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4639" r="35903" b="2246"/>
            <a:stretch/>
          </p:blipFill>
          <p:spPr>
            <a:xfrm>
              <a:off x="562139" y="1700808"/>
              <a:ext cx="1961540" cy="3167151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353542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smtClean="0"/>
                <a:t>Individual Matrix View</a:t>
              </a:r>
              <a:endParaRPr lang="de-DE" sz="1200" b="1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765419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err="1" smtClean="0"/>
                <a:t>Distance</a:t>
              </a:r>
              <a:r>
                <a:rPr lang="de-DE" sz="1200" b="1" dirty="0" smtClean="0"/>
                <a:t> Matrix </a:t>
              </a:r>
              <a:r>
                <a:rPr lang="de-DE" sz="1200" b="1" dirty="0" err="1" smtClean="0"/>
                <a:t>Semantic</a:t>
              </a:r>
              <a:r>
                <a:rPr lang="de-DE" sz="1200" b="1" dirty="0" smtClean="0"/>
                <a:t> Zoom Interface</a:t>
              </a:r>
              <a:endParaRPr lang="de-DE" sz="1200" b="1" dirty="0"/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9" t="4983" r="27916" b="5019"/>
            <a:stretch/>
          </p:blipFill>
          <p:spPr>
            <a:xfrm>
              <a:off x="3267093" y="1700809"/>
              <a:ext cx="3177115" cy="31810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4" name="Gleichschenkliges Dreieck 33"/>
            <p:cNvSpPr/>
            <p:nvPr/>
          </p:nvSpPr>
          <p:spPr bwMode="auto">
            <a:xfrm rot="5400000">
              <a:off x="2506143" y="3170846"/>
              <a:ext cx="866399" cy="240978"/>
            </a:xfrm>
            <a:prstGeom prst="triangle">
              <a:avLst/>
            </a:prstGeom>
            <a:gradFill flip="none" rotWithShape="1">
              <a:gsLst>
                <a:gs pos="0">
                  <a:srgbClr val="62799B"/>
                </a:gs>
                <a:gs pos="41000">
                  <a:srgbClr val="3E4D63"/>
                </a:gs>
                <a:gs pos="44000">
                  <a:srgbClr val="232C38">
                    <a:alpha val="93000"/>
                  </a:srgbClr>
                </a:gs>
                <a:gs pos="100000">
                  <a:srgbClr val="242932"/>
                </a:gs>
              </a:gsLst>
              <a:lin ang="0" scaled="0"/>
              <a:tileRect/>
            </a:gradFill>
            <a:ln w="12700" cap="flat" cmpd="sng" algn="ctr">
              <a:solidFill>
                <a:srgbClr val="232C38">
                  <a:alpha val="7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  <a:cs typeface="Arial" charset="0"/>
              </a:endParaRPr>
            </a:p>
          </p:txBody>
        </p:sp>
        <p:sp>
          <p:nvSpPr>
            <p:cNvPr id="10" name="Rechteck 9"/>
            <p:cNvSpPr/>
            <p:nvPr/>
          </p:nvSpPr>
          <p:spPr>
            <a:xfrm>
              <a:off x="1036465" y="2641674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31640" y="2929706"/>
              <a:ext cx="1319677" cy="182904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1036465" y="2929706"/>
              <a:ext cx="617507" cy="184701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>
            <a:xfrm>
              <a:off x="1033814" y="2641674"/>
              <a:ext cx="620158" cy="114453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324497" y="2637082"/>
              <a:ext cx="1313440" cy="11368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562139" y="4621738"/>
              <a:ext cx="328936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(a)</a:t>
              </a:r>
              <a:endParaRPr lang="en-US" dirty="0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8642" r="33463" b="24151"/>
            <a:stretch/>
          </p:blipFill>
          <p:spPr>
            <a:xfrm>
              <a:off x="1661115" y="3786212"/>
              <a:ext cx="976822" cy="976822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Rechteck 113"/>
            <p:cNvSpPr/>
            <p:nvPr/>
          </p:nvSpPr>
          <p:spPr>
            <a:xfrm>
              <a:off x="3267093" y="1700809"/>
              <a:ext cx="3178800" cy="31824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3863592" y="2226971"/>
              <a:ext cx="288032" cy="2880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r Verbinder 59"/>
            <p:cNvCxnSpPr/>
            <p:nvPr/>
          </p:nvCxnSpPr>
          <p:spPr>
            <a:xfrm>
              <a:off x="4158767" y="2515003"/>
              <a:ext cx="4433190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/>
          </p:nvCxnSpPr>
          <p:spPr>
            <a:xfrm>
              <a:off x="3863592" y="2515003"/>
              <a:ext cx="2205956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/>
            <p:cNvCxnSpPr/>
            <p:nvPr/>
          </p:nvCxnSpPr>
          <p:spPr>
            <a:xfrm flipV="1">
              <a:off x="3860941" y="1744910"/>
              <a:ext cx="2201888" cy="48206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/>
          </p:nvCxnSpPr>
          <p:spPr>
            <a:xfrm flipV="1">
              <a:off x="4151624" y="1752565"/>
              <a:ext cx="4440333" cy="47381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uppieren 98"/>
            <p:cNvGrpSpPr/>
            <p:nvPr/>
          </p:nvGrpSpPr>
          <p:grpSpPr>
            <a:xfrm>
              <a:off x="6077539" y="1766466"/>
              <a:ext cx="2507275" cy="1440000"/>
              <a:chOff x="6077539" y="1844984"/>
              <a:chExt cx="2507275" cy="1440000"/>
            </a:xfrm>
          </p:grpSpPr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39" y="1844984"/>
                <a:ext cx="2507275" cy="144000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2225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8255878" y="1844984"/>
                <a:ext cx="328936" cy="24622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DE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Rechteck 75"/>
            <p:cNvSpPr/>
            <p:nvPr/>
          </p:nvSpPr>
          <p:spPr>
            <a:xfrm>
              <a:off x="6335913" y="2001874"/>
              <a:ext cx="851709" cy="6396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Gerader Verbinder 78"/>
            <p:cNvCxnSpPr/>
            <p:nvPr/>
          </p:nvCxnSpPr>
          <p:spPr>
            <a:xfrm flipH="1">
              <a:off x="6077116" y="2637082"/>
              <a:ext cx="265159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/>
            <p:nvPr/>
          </p:nvCxnSpPr>
          <p:spPr>
            <a:xfrm>
              <a:off x="7187622" y="2637082"/>
              <a:ext cx="1404335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/>
          </p:nvCxnSpPr>
          <p:spPr>
            <a:xfrm>
              <a:off x="7187622" y="2001874"/>
              <a:ext cx="1404335" cy="1352312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/>
          </p:nvCxnSpPr>
          <p:spPr>
            <a:xfrm flipH="1">
              <a:off x="6069972" y="2001874"/>
              <a:ext cx="271879" cy="135171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fik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39" y="3354186"/>
              <a:ext cx="2507275" cy="144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17" name="Textfeld 16"/>
            <p:cNvSpPr txBox="1"/>
            <p:nvPr/>
          </p:nvSpPr>
          <p:spPr>
            <a:xfrm>
              <a:off x="8249466" y="4547965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(d)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267093" y="4635640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(b)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635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>
          <a:xfrm>
            <a:off x="2709933" y="6164491"/>
            <a:ext cx="2194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FinalSemanticZoom1</a:t>
            </a:r>
            <a:endParaRPr lang="en-US" dirty="0"/>
          </a:p>
        </p:txBody>
      </p:sp>
      <p:grpSp>
        <p:nvGrpSpPr>
          <p:cNvPr id="94" name="Gruppieren 93"/>
          <p:cNvGrpSpPr/>
          <p:nvPr/>
        </p:nvGrpSpPr>
        <p:grpSpPr>
          <a:xfrm>
            <a:off x="1501881" y="5208529"/>
            <a:ext cx="1654749" cy="421090"/>
            <a:chOff x="1501881" y="5208529"/>
            <a:chExt cx="1654749" cy="421090"/>
          </a:xfrm>
        </p:grpSpPr>
        <p:sp>
          <p:nvSpPr>
            <p:cNvPr id="36" name="Abgerundetes Rechteck 35"/>
            <p:cNvSpPr/>
            <p:nvPr/>
          </p:nvSpPr>
          <p:spPr>
            <a:xfrm>
              <a:off x="1551889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37" name="Textfeld 36"/>
            <p:cNvSpPr txBox="1"/>
            <p:nvPr/>
          </p:nvSpPr>
          <p:spPr>
            <a:xfrm>
              <a:off x="1549529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1997090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39" name="Textfeld 38"/>
            <p:cNvSpPr txBox="1"/>
            <p:nvPr/>
          </p:nvSpPr>
          <p:spPr>
            <a:xfrm>
              <a:off x="275189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0" name="Gleichschenkliges Dreieck 39"/>
            <p:cNvSpPr/>
            <p:nvPr/>
          </p:nvSpPr>
          <p:spPr>
            <a:xfrm rot="5400000">
              <a:off x="2497700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1" name="Abgerundetes Rechteck 40"/>
            <p:cNvSpPr/>
            <p:nvPr/>
          </p:nvSpPr>
          <p:spPr>
            <a:xfrm>
              <a:off x="2213111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2" name="Rechteck 41"/>
            <p:cNvSpPr/>
            <p:nvPr/>
          </p:nvSpPr>
          <p:spPr>
            <a:xfrm>
              <a:off x="1501881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2" name="Gruppieren 91"/>
          <p:cNvGrpSpPr/>
          <p:nvPr/>
        </p:nvGrpSpPr>
        <p:grpSpPr>
          <a:xfrm>
            <a:off x="6077115" y="5320566"/>
            <a:ext cx="1654749" cy="421090"/>
            <a:chOff x="5987368" y="5208529"/>
            <a:chExt cx="1654749" cy="421090"/>
          </a:xfrm>
        </p:grpSpPr>
        <p:sp>
          <p:nvSpPr>
            <p:cNvPr id="52" name="Abgerundetes Rechteck 51"/>
            <p:cNvSpPr/>
            <p:nvPr/>
          </p:nvSpPr>
          <p:spPr>
            <a:xfrm>
              <a:off x="6037376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3" name="Textfeld 52"/>
            <p:cNvSpPr txBox="1"/>
            <p:nvPr/>
          </p:nvSpPr>
          <p:spPr>
            <a:xfrm>
              <a:off x="6035016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54" name="Textfeld 53"/>
            <p:cNvSpPr txBox="1"/>
            <p:nvPr/>
          </p:nvSpPr>
          <p:spPr>
            <a:xfrm>
              <a:off x="6482577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5" name="Textfeld 54"/>
            <p:cNvSpPr txBox="1"/>
            <p:nvPr/>
          </p:nvSpPr>
          <p:spPr>
            <a:xfrm>
              <a:off x="7218557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56" name="Gleichschenkliges Dreieck 55"/>
            <p:cNvSpPr/>
            <p:nvPr/>
          </p:nvSpPr>
          <p:spPr>
            <a:xfrm rot="5400000">
              <a:off x="6983187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7" name="Abgerundetes Rechteck 56"/>
            <p:cNvSpPr/>
            <p:nvPr/>
          </p:nvSpPr>
          <p:spPr>
            <a:xfrm>
              <a:off x="7300578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8" name="Rechteck 57"/>
            <p:cNvSpPr/>
            <p:nvPr/>
          </p:nvSpPr>
          <p:spPr>
            <a:xfrm>
              <a:off x="5987368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93" name="Gruppieren 92"/>
          <p:cNvGrpSpPr/>
          <p:nvPr/>
        </p:nvGrpSpPr>
        <p:grpSpPr>
          <a:xfrm>
            <a:off x="3744625" y="5208529"/>
            <a:ext cx="1654749" cy="421090"/>
            <a:chOff x="3744625" y="5208529"/>
            <a:chExt cx="1654749" cy="421090"/>
          </a:xfrm>
        </p:grpSpPr>
        <p:sp>
          <p:nvSpPr>
            <p:cNvPr id="44" name="Abgerundetes Rechteck 43"/>
            <p:cNvSpPr/>
            <p:nvPr/>
          </p:nvSpPr>
          <p:spPr>
            <a:xfrm>
              <a:off x="3794633" y="5265384"/>
              <a:ext cx="1554733" cy="29693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5" name="Textfeld 44"/>
            <p:cNvSpPr txBox="1"/>
            <p:nvPr/>
          </p:nvSpPr>
          <p:spPr>
            <a:xfrm>
              <a:off x="3792273" y="5345841"/>
              <a:ext cx="46987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b="1" dirty="0" smtClean="0">
                  <a:latin typeface="OfficinaSansITCStd Book" pitchFamily="50" charset="0"/>
                </a:rPr>
                <a:t>Zoom Level</a:t>
              </a:r>
              <a:endParaRPr lang="de-DE" sz="700" b="1" dirty="0">
                <a:latin typeface="OfficinaSansITCStd Book" pitchFamily="50" charset="0"/>
              </a:endParaRPr>
            </a:p>
          </p:txBody>
        </p:sp>
        <p:sp>
          <p:nvSpPr>
            <p:cNvPr id="46" name="Textfeld 45"/>
            <p:cNvSpPr txBox="1"/>
            <p:nvPr/>
          </p:nvSpPr>
          <p:spPr>
            <a:xfrm>
              <a:off x="4239834" y="5406263"/>
              <a:ext cx="391395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err="1" smtClean="0">
                  <a:latin typeface="OfficinaSansITCStd Book" pitchFamily="50" charset="0"/>
                </a:rPr>
                <a:t>Overview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7" name="Textfeld 46"/>
            <p:cNvSpPr txBox="1"/>
            <p:nvPr/>
          </p:nvSpPr>
          <p:spPr>
            <a:xfrm>
              <a:off x="5004048" y="5406263"/>
              <a:ext cx="307934" cy="1554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700" dirty="0" smtClean="0">
                  <a:latin typeface="OfficinaSansITCStd Book" pitchFamily="50" charset="0"/>
                </a:rPr>
                <a:t>Detail</a:t>
              </a:r>
              <a:endParaRPr lang="de-DE" sz="700" dirty="0">
                <a:latin typeface="OfficinaSansITCStd Book" pitchFamily="50" charset="0"/>
              </a:endParaRPr>
            </a:p>
          </p:txBody>
        </p:sp>
        <p:sp>
          <p:nvSpPr>
            <p:cNvPr id="48" name="Gleichschenkliges Dreieck 47"/>
            <p:cNvSpPr/>
            <p:nvPr/>
          </p:nvSpPr>
          <p:spPr>
            <a:xfrm rot="5400000">
              <a:off x="4740444" y="4901233"/>
              <a:ext cx="128808" cy="942210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49" name="Abgerundetes Rechteck 48"/>
            <p:cNvSpPr/>
            <p:nvPr/>
          </p:nvSpPr>
          <p:spPr>
            <a:xfrm>
              <a:off x="4707315" y="5302391"/>
              <a:ext cx="61199" cy="146591"/>
            </a:xfrm>
            <a:prstGeom prst="roundRect">
              <a:avLst/>
            </a:prstGeom>
            <a:solidFill>
              <a:srgbClr val="C00000">
                <a:alpha val="59000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  <p:sp>
          <p:nvSpPr>
            <p:cNvPr id="50" name="Rechteck 49"/>
            <p:cNvSpPr/>
            <p:nvPr/>
          </p:nvSpPr>
          <p:spPr>
            <a:xfrm>
              <a:off x="3744625" y="5208529"/>
              <a:ext cx="1654749" cy="421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700"/>
            </a:p>
          </p:txBody>
        </p:sp>
      </p:grpSp>
      <p:grpSp>
        <p:nvGrpSpPr>
          <p:cNvPr id="80" name="Gruppieren 79"/>
          <p:cNvGrpSpPr/>
          <p:nvPr/>
        </p:nvGrpSpPr>
        <p:grpSpPr>
          <a:xfrm>
            <a:off x="323528" y="1382534"/>
            <a:ext cx="8496944" cy="3558634"/>
            <a:chOff x="323528" y="1382534"/>
            <a:chExt cx="8496944" cy="3558634"/>
          </a:xfrm>
        </p:grpSpPr>
        <p:sp>
          <p:nvSpPr>
            <p:cNvPr id="27" name="Abgerundetes Rechteck 26"/>
            <p:cNvSpPr/>
            <p:nvPr/>
          </p:nvSpPr>
          <p:spPr>
            <a:xfrm>
              <a:off x="323528" y="1382534"/>
              <a:ext cx="8496944" cy="3558634"/>
            </a:xfrm>
            <a:prstGeom prst="roundRect">
              <a:avLst>
                <a:gd name="adj" fmla="val 3566"/>
              </a:avLst>
            </a:prstGeom>
            <a:gradFill>
              <a:gsLst>
                <a:gs pos="0">
                  <a:schemeClr val="lt1">
                    <a:tint val="40000"/>
                    <a:satMod val="350000"/>
                  </a:schemeClr>
                </a:gs>
                <a:gs pos="40000">
                  <a:schemeClr val="lt1">
                    <a:tint val="45000"/>
                    <a:shade val="99000"/>
                    <a:satMod val="350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</a:gradFill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l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958" t="4639" r="35903" b="2246"/>
            <a:stretch/>
          </p:blipFill>
          <p:spPr>
            <a:xfrm>
              <a:off x="562139" y="1700808"/>
              <a:ext cx="1961540" cy="3167151"/>
            </a:xfrm>
            <a:prstGeom prst="rect">
              <a:avLst/>
            </a:prstGeom>
          </p:spPr>
        </p:pic>
        <p:sp>
          <p:nvSpPr>
            <p:cNvPr id="18" name="Textfeld 17"/>
            <p:cNvSpPr txBox="1"/>
            <p:nvPr/>
          </p:nvSpPr>
          <p:spPr>
            <a:xfrm>
              <a:off x="353542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smtClean="0"/>
                <a:t>Individual Matrix View</a:t>
              </a:r>
              <a:endParaRPr lang="de-DE" sz="1200" b="1" dirty="0"/>
            </a:p>
          </p:txBody>
        </p:sp>
        <p:sp>
          <p:nvSpPr>
            <p:cNvPr id="32" name="Textfeld 31"/>
            <p:cNvSpPr txBox="1"/>
            <p:nvPr/>
          </p:nvSpPr>
          <p:spPr>
            <a:xfrm>
              <a:off x="4765419" y="1454587"/>
              <a:ext cx="2321069" cy="369332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lstStyle/>
            <a:p>
              <a:pPr algn="ctr"/>
              <a:r>
                <a:rPr lang="de-DE" sz="1200" b="1" dirty="0" err="1" smtClean="0"/>
                <a:t>Distance</a:t>
              </a:r>
              <a:r>
                <a:rPr lang="de-DE" sz="1200" b="1" dirty="0" smtClean="0"/>
                <a:t> Matrix </a:t>
              </a:r>
              <a:r>
                <a:rPr lang="de-DE" sz="1200" b="1" dirty="0" err="1" smtClean="0"/>
                <a:t>Semantic</a:t>
              </a:r>
              <a:r>
                <a:rPr lang="de-DE" sz="1200" b="1" dirty="0" smtClean="0"/>
                <a:t> Zoom Interface</a:t>
              </a:r>
              <a:endParaRPr lang="de-DE" sz="1200" b="1" dirty="0"/>
            </a:p>
          </p:txBody>
        </p:sp>
        <p:pic>
          <p:nvPicPr>
            <p:cNvPr id="26" name="Grafik 2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59" t="4983" r="27916" b="5019"/>
            <a:stretch/>
          </p:blipFill>
          <p:spPr>
            <a:xfrm>
              <a:off x="3267093" y="1700809"/>
              <a:ext cx="3177115" cy="3181052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sp>
          <p:nvSpPr>
            <p:cNvPr id="34" name="Gleichschenkliges Dreieck 33"/>
            <p:cNvSpPr/>
            <p:nvPr/>
          </p:nvSpPr>
          <p:spPr bwMode="auto">
            <a:xfrm rot="5400000">
              <a:off x="2506143" y="3170846"/>
              <a:ext cx="866399" cy="240978"/>
            </a:xfrm>
            <a:prstGeom prst="triangle">
              <a:avLst/>
            </a:prstGeom>
            <a:gradFill flip="none" rotWithShape="1">
              <a:gsLst>
                <a:gs pos="0">
                  <a:srgbClr val="62799B"/>
                </a:gs>
                <a:gs pos="41000">
                  <a:srgbClr val="3E4D63"/>
                </a:gs>
                <a:gs pos="44000">
                  <a:srgbClr val="232C38">
                    <a:alpha val="93000"/>
                  </a:srgbClr>
                </a:gs>
                <a:gs pos="100000">
                  <a:srgbClr val="242932"/>
                </a:gs>
              </a:gsLst>
              <a:lin ang="0" scaled="0"/>
              <a:tileRect/>
            </a:gradFill>
            <a:ln w="12700" cap="flat" cmpd="sng" algn="ctr">
              <a:solidFill>
                <a:srgbClr val="232C38">
                  <a:alpha val="70000"/>
                </a:srgb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254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None/>
                <a:tabLst/>
              </a:pPr>
              <a:endParaRPr kumimoji="0" lang="de-DE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ele-GroteskNor" pitchFamily="2" charset="0"/>
                <a:cs typeface="Arial" charset="0"/>
              </a:endParaRPr>
            </a:p>
          </p:txBody>
        </p:sp>
        <p:sp>
          <p:nvSpPr>
            <p:cNvPr id="113" name="Rechteck 112"/>
            <p:cNvSpPr/>
            <p:nvPr/>
          </p:nvSpPr>
          <p:spPr>
            <a:xfrm>
              <a:off x="562139" y="1700808"/>
              <a:ext cx="1962000" cy="3168000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hteck 9"/>
            <p:cNvSpPr/>
            <p:nvPr/>
          </p:nvSpPr>
          <p:spPr>
            <a:xfrm>
              <a:off x="1036465" y="2641674"/>
              <a:ext cx="288032" cy="288032"/>
            </a:xfrm>
            <a:prstGeom prst="rect">
              <a:avLst/>
            </a:prstGeom>
            <a:noFill/>
            <a:ln w="1587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Gerader Verbinder 12"/>
            <p:cNvCxnSpPr/>
            <p:nvPr/>
          </p:nvCxnSpPr>
          <p:spPr>
            <a:xfrm>
              <a:off x="1331640" y="2929706"/>
              <a:ext cx="1319677" cy="182904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>
            <a:xfrm>
              <a:off x="1036465" y="2929706"/>
              <a:ext cx="617507" cy="184701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>
            <a:xfrm>
              <a:off x="1033814" y="2641674"/>
              <a:ext cx="620158" cy="1144538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r Verbinder 27"/>
            <p:cNvCxnSpPr/>
            <p:nvPr/>
          </p:nvCxnSpPr>
          <p:spPr>
            <a:xfrm>
              <a:off x="1324497" y="2637082"/>
              <a:ext cx="1313440" cy="113689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feld 8"/>
            <p:cNvSpPr txBox="1"/>
            <p:nvPr/>
          </p:nvSpPr>
          <p:spPr>
            <a:xfrm>
              <a:off x="562139" y="4621738"/>
              <a:ext cx="328936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(a)</a:t>
              </a:r>
              <a:endParaRPr lang="en-US" dirty="0"/>
            </a:p>
          </p:txBody>
        </p: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8" t="8642" r="33463" b="24151"/>
            <a:stretch/>
          </p:blipFill>
          <p:spPr>
            <a:xfrm>
              <a:off x="1661115" y="3786212"/>
              <a:ext cx="976822" cy="976822"/>
            </a:xfrm>
            <a:prstGeom prst="rect">
              <a:avLst/>
            </a:prstGeom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4" name="Rechteck 113"/>
            <p:cNvSpPr/>
            <p:nvPr/>
          </p:nvSpPr>
          <p:spPr>
            <a:xfrm>
              <a:off x="3267093" y="1700809"/>
              <a:ext cx="3178800" cy="31824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hteck 58"/>
            <p:cNvSpPr/>
            <p:nvPr/>
          </p:nvSpPr>
          <p:spPr>
            <a:xfrm>
              <a:off x="3863592" y="2226971"/>
              <a:ext cx="288032" cy="28803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Gerader Verbinder 59"/>
            <p:cNvCxnSpPr/>
            <p:nvPr/>
          </p:nvCxnSpPr>
          <p:spPr>
            <a:xfrm>
              <a:off x="4158767" y="2515003"/>
              <a:ext cx="4433190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r Verbinder 60"/>
            <p:cNvCxnSpPr/>
            <p:nvPr/>
          </p:nvCxnSpPr>
          <p:spPr>
            <a:xfrm>
              <a:off x="3863592" y="2515003"/>
              <a:ext cx="2205956" cy="70071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r Verbinder 61"/>
            <p:cNvCxnSpPr/>
            <p:nvPr/>
          </p:nvCxnSpPr>
          <p:spPr>
            <a:xfrm flipV="1">
              <a:off x="3860941" y="1744910"/>
              <a:ext cx="2201888" cy="48206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r Verbinder 62"/>
            <p:cNvCxnSpPr/>
            <p:nvPr/>
          </p:nvCxnSpPr>
          <p:spPr>
            <a:xfrm flipV="1">
              <a:off x="4151624" y="1752565"/>
              <a:ext cx="4440333" cy="47381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254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Gruppieren 98"/>
            <p:cNvGrpSpPr/>
            <p:nvPr/>
          </p:nvGrpSpPr>
          <p:grpSpPr>
            <a:xfrm>
              <a:off x="6077539" y="1766466"/>
              <a:ext cx="2507275" cy="1440000"/>
              <a:chOff x="6077539" y="1844984"/>
              <a:chExt cx="2507275" cy="1440000"/>
            </a:xfrm>
          </p:grpSpPr>
          <p:pic>
            <p:nvPicPr>
              <p:cNvPr id="29" name="Grafik 2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7539" y="1844984"/>
                <a:ext cx="2507275" cy="1440000"/>
              </a:xfrm>
              <a:prstGeom prst="rect">
                <a:avLst/>
              </a:prstGeom>
              <a:solidFill>
                <a:schemeClr val="bg1">
                  <a:alpha val="60000"/>
                </a:schemeClr>
              </a:solidFill>
              <a:ln w="22225">
                <a:solidFill>
                  <a:schemeClr val="tx1"/>
                </a:solidFill>
                <a:miter lim="800000"/>
              </a:ln>
              <a:effectLst>
                <a:outerShdw blurRad="50800" dist="38100" dir="2700000" algn="tl" rotWithShape="0">
                  <a:schemeClr val="tx1">
                    <a:alpha val="40000"/>
                  </a:schemeClr>
                </a:outerShdw>
              </a:effectLst>
            </p:spPr>
          </p:pic>
          <p:sp>
            <p:nvSpPr>
              <p:cNvPr id="16" name="Textfeld 15"/>
              <p:cNvSpPr txBox="1"/>
              <p:nvPr/>
            </p:nvSpPr>
            <p:spPr>
              <a:xfrm>
                <a:off x="8255878" y="1844984"/>
                <a:ext cx="328936" cy="246221"/>
              </a:xfrm>
              <a:prstGeom prst="rect">
                <a:avLst/>
              </a:prstGeom>
              <a:solidFill>
                <a:schemeClr val="bg1">
                  <a:alpha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de-DE" sz="1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</a:t>
                </a:r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6" name="Rechteck 75"/>
            <p:cNvSpPr/>
            <p:nvPr/>
          </p:nvSpPr>
          <p:spPr>
            <a:xfrm>
              <a:off x="6335913" y="2001874"/>
              <a:ext cx="851709" cy="639666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Gerader Verbinder 78"/>
            <p:cNvCxnSpPr/>
            <p:nvPr/>
          </p:nvCxnSpPr>
          <p:spPr>
            <a:xfrm flipH="1">
              <a:off x="6077116" y="2637082"/>
              <a:ext cx="265159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r Verbinder 82"/>
            <p:cNvCxnSpPr/>
            <p:nvPr/>
          </p:nvCxnSpPr>
          <p:spPr>
            <a:xfrm>
              <a:off x="7187622" y="2637082"/>
              <a:ext cx="1404335" cy="2157104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r Verbinder 85"/>
            <p:cNvCxnSpPr/>
            <p:nvPr/>
          </p:nvCxnSpPr>
          <p:spPr>
            <a:xfrm>
              <a:off x="7187622" y="2001874"/>
              <a:ext cx="1404335" cy="1352312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r Verbinder 88"/>
            <p:cNvCxnSpPr/>
            <p:nvPr/>
          </p:nvCxnSpPr>
          <p:spPr>
            <a:xfrm flipH="1">
              <a:off x="6069972" y="2001874"/>
              <a:ext cx="271879" cy="1351719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Grafik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7539" y="3353593"/>
              <a:ext cx="2507275" cy="1440000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17" name="Textfeld 16"/>
            <p:cNvSpPr txBox="1"/>
            <p:nvPr/>
          </p:nvSpPr>
          <p:spPr>
            <a:xfrm>
              <a:off x="8249466" y="4547965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(d)</a:t>
              </a:r>
              <a:endParaRPr lang="en-US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267093" y="4635640"/>
              <a:ext cx="335348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/>
                <a:t>(b)</a:t>
              </a:r>
              <a:endParaRPr lang="en-US" dirty="0"/>
            </a:p>
          </p:txBody>
        </p:sp>
        <p:sp>
          <p:nvSpPr>
            <p:cNvPr id="65" name="Rechteck 64"/>
            <p:cNvSpPr/>
            <p:nvPr/>
          </p:nvSpPr>
          <p:spPr>
            <a:xfrm>
              <a:off x="6077538" y="3353593"/>
              <a:ext cx="691561" cy="57946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Gerader Verbinder 65"/>
            <p:cNvCxnSpPr/>
            <p:nvPr/>
          </p:nvCxnSpPr>
          <p:spPr>
            <a:xfrm flipH="1">
              <a:off x="4419601" y="3933825"/>
              <a:ext cx="1657349" cy="82867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r Verbinder 66"/>
            <p:cNvCxnSpPr/>
            <p:nvPr/>
          </p:nvCxnSpPr>
          <p:spPr>
            <a:xfrm flipH="1">
              <a:off x="5738813" y="3950208"/>
              <a:ext cx="1027747" cy="817055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r Verbinder 67"/>
            <p:cNvCxnSpPr/>
            <p:nvPr/>
          </p:nvCxnSpPr>
          <p:spPr>
            <a:xfrm flipH="1">
              <a:off x="5738813" y="3346450"/>
              <a:ext cx="1033462" cy="311150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r Verbinder 69"/>
            <p:cNvCxnSpPr/>
            <p:nvPr/>
          </p:nvCxnSpPr>
          <p:spPr>
            <a:xfrm flipH="1">
              <a:off x="4414838" y="3353593"/>
              <a:ext cx="1675879" cy="304007"/>
            </a:xfrm>
            <a:prstGeom prst="line">
              <a:avLst/>
            </a:prstGeom>
            <a:ln w="15875">
              <a:solidFill>
                <a:schemeClr val="tx1"/>
              </a:solidFill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7" name="Grafik 7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292" b="60848"/>
            <a:stretch/>
          </p:blipFill>
          <p:spPr>
            <a:xfrm>
              <a:off x="4423655" y="3669208"/>
              <a:ext cx="1300473" cy="1094874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22225">
              <a:solidFill>
                <a:schemeClr val="tx1"/>
              </a:solidFill>
              <a:miter lim="800000"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72" name="Textfeld 71"/>
            <p:cNvSpPr txBox="1"/>
            <p:nvPr/>
          </p:nvSpPr>
          <p:spPr>
            <a:xfrm>
              <a:off x="5395192" y="4517861"/>
              <a:ext cx="328936" cy="246221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1000">
                  <a:latin typeface="Times New Roman" panose="02020603050405020304" pitchFamily="18" charset="0"/>
                  <a:cs typeface="Times New Roman" panose="02020603050405020304" pitchFamily="18" charset="0"/>
                </a:defRPr>
              </a:lvl1pPr>
            </a:lstStyle>
            <a:p>
              <a:r>
                <a:rPr lang="de-DE" dirty="0" smtClean="0"/>
                <a:t>(e)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5080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Bildschirmpräsentation (4:3)</PresentationFormat>
  <Paragraphs>130</Paragraphs>
  <Slides>21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ＭＳ Ｐゴシック</vt:lpstr>
      <vt:lpstr>Arial</vt:lpstr>
      <vt:lpstr>Calibri</vt:lpstr>
      <vt:lpstr>Cambria Math</vt:lpstr>
      <vt:lpstr>OfficinaSansITCStd Book</vt:lpstr>
      <vt:lpstr>Roboto Black</vt:lpstr>
      <vt:lpstr>Roboto Light</vt:lpstr>
      <vt:lpstr>Tele-GroteskNor</vt:lpstr>
      <vt:lpstr>Times New Roman</vt:lpstr>
      <vt:lpstr>Wingdings</vt:lpstr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</dc:creator>
  <cp:lastModifiedBy>Michael Behrisch</cp:lastModifiedBy>
  <cp:revision>73</cp:revision>
  <dcterms:created xsi:type="dcterms:W3CDTF">2012-11-23T11:02:33Z</dcterms:created>
  <dcterms:modified xsi:type="dcterms:W3CDTF">2016-09-07T10:57:33Z</dcterms:modified>
</cp:coreProperties>
</file>